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5" r:id="rId5"/>
  </p:sldMasterIdLst>
  <p:notesMasterIdLst>
    <p:notesMasterId r:id="rId24"/>
  </p:notesMasterIdLst>
  <p:handoutMasterIdLst>
    <p:handoutMasterId r:id="rId26"/>
  </p:handoutMasterIdLst>
  <p:sldIdLst>
    <p:sldId id="396" r:id="rId6"/>
    <p:sldId id="438" r:id="rId7"/>
    <p:sldId id="785" r:id="rId8"/>
    <p:sldId id="740" r:id="rId9"/>
    <p:sldId id="792" r:id="rId10"/>
    <p:sldId id="793" r:id="rId11"/>
    <p:sldId id="473" r:id="rId12"/>
    <p:sldId id="742" r:id="rId13"/>
    <p:sldId id="781" r:id="rId14"/>
    <p:sldId id="782" r:id="rId15"/>
    <p:sldId id="783" r:id="rId16"/>
    <p:sldId id="745" r:id="rId17"/>
    <p:sldId id="786" r:id="rId18"/>
    <p:sldId id="787" r:id="rId19"/>
    <p:sldId id="788" r:id="rId20"/>
    <p:sldId id="789" r:id="rId21"/>
    <p:sldId id="790" r:id="rId22"/>
    <p:sldId id="791" r:id="rId23"/>
    <p:sldId id="590" r:id="rId25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  <a:srgbClr val="0092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481"/>
        <p:guide pos="29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1ED741C-4E6E-4FEB-B7E4-18BC73E8C73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7410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7171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/>
          <p:nvPr>
            <p:ph type="sldImg"/>
          </p:nvPr>
        </p:nvSpPr>
        <p:spPr>
          <a:ln/>
        </p:spPr>
      </p:sp>
      <p:sp>
        <p:nvSpPr>
          <p:cNvPr id="36866" name="文本占位符 2"/>
          <p:cNvSpPr/>
          <p:nvPr>
            <p:ph type="body"/>
          </p:nvPr>
        </p:nvSpPr>
        <p:spPr>
          <a:ln/>
        </p:spPr>
        <p:txBody>
          <a:bodyPr wrap="square"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669E9CE-6827-418B-97B9-A97D0B43F2A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354C1CB-1B45-45E5-9243-75833597CB9E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0B45381-8DAF-44E5-AFE5-0C36D246A1AB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20FC5B-3860-42DC-971A-D0B060C8D99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D2D424B-63A0-4B6A-B84E-62B25D273B73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3A13AB9-CFCD-4925-82CB-79AE9FB3E69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A60E58-9474-4882-8196-728B852446B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814A1D0-DC8D-4E6A-A0C7-72FF5384D1C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79192FA-0215-4233-B91F-F4F45BB75E8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4A33DAB-0789-40B1-804B-E8EE9C1D2F2D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D7CF29C-F29F-4DBC-9A0C-B796CF822DD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3.pn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6" Type="http://schemas.openxmlformats.org/officeDocument/2006/relationships/theme" Target="../theme/theme3.xml"/><Relationship Id="rId15" Type="http://schemas.openxmlformats.org/officeDocument/2006/relationships/image" Target="../media/image2.png"/><Relationship Id="rId14" Type="http://schemas.openxmlformats.org/officeDocument/2006/relationships/image" Target="../media/image4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72F3A58-1045-410C-9480-07FE2458C08F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3072" descr="image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3073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6350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3074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9B25E46-654F-4251-A257-26CA7EAD95B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3074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3075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93DE83A-E3AB-41E2-8002-FF8D8A468434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73CAA3E-2D07-4306-8439-44DEDB7F8EA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3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2.png"/><Relationship Id="rId3" Type="http://schemas.openxmlformats.org/officeDocument/2006/relationships/image" Target="../media/image13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8434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8435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Calibri" panose="020F0502020204030204" pitchFamily="34" charset="0"/>
            </a:endParaRPr>
          </a:p>
        </p:txBody>
      </p:sp>
      <p:sp>
        <p:nvSpPr>
          <p:cNvPr id="18436" name="任意多边形 7171"/>
          <p:cNvSpPr/>
          <p:nvPr/>
        </p:nvSpPr>
        <p:spPr>
          <a:xfrm>
            <a:off x="-11112" y="4262438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7" name="矩形 7172"/>
          <p:cNvSpPr/>
          <p:nvPr/>
        </p:nvSpPr>
        <p:spPr>
          <a:xfrm>
            <a:off x="3849688" y="4827588"/>
            <a:ext cx="1668462" cy="292100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8438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793750" y="37465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244725" y="1758950"/>
            <a:ext cx="4654550" cy="584200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lIns="45720" rIns="4572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指导老师操作指南 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8440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7663" y="41116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0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281169" y="1117600"/>
            <a:ext cx="2462531" cy="33718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，选择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教师登录</a:t>
            </a:r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63" y="2825750"/>
            <a:ext cx="6615113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930015" y="4101465"/>
            <a:ext cx="2905760" cy="33718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</a:t>
            </a:r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，输入校名、账号、密码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765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 160"/>
          <p:cNvSpPr/>
          <p:nvPr/>
        </p:nvSpPr>
        <p:spPr>
          <a:xfrm rot="19740000">
            <a:off x="4885690" y="8191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 录 指 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8674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454025"/>
            <a:ext cx="8766175" cy="42354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矩形 1"/>
          <p:cNvSpPr/>
          <p:nvPr/>
        </p:nvSpPr>
        <p:spPr>
          <a:xfrm>
            <a:off x="219075" y="882650"/>
            <a:ext cx="900113" cy="3717925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矩形 2"/>
          <p:cNvSpPr/>
          <p:nvPr/>
        </p:nvSpPr>
        <p:spPr>
          <a:xfrm>
            <a:off x="1212850" y="454025"/>
            <a:ext cx="5013325" cy="3556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5" name="文本框 4"/>
          <p:cNvSpPr txBox="1"/>
          <p:nvPr/>
        </p:nvSpPr>
        <p:spPr>
          <a:xfrm>
            <a:off x="5935344" y="472437"/>
            <a:ext cx="137858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导航菜单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5802" y="2240278"/>
            <a:ext cx="327025" cy="107632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功能菜单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52285" y="2498090"/>
            <a:ext cx="1216660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p>
            <a:r>
              <a:rPr lang="zh-CN" altLang="en-US" noProof="1">
                <a:solidFill>
                  <a:srgbClr val="DF0024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功能区</a:t>
            </a:r>
            <a:endParaRPr lang="zh-CN" altLang="en-US" noProof="1">
              <a:solidFill>
                <a:srgbClr val="DF0024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317625" y="955675"/>
            <a:ext cx="7375525" cy="3644900"/>
          </a:xfrm>
          <a:prstGeom prst="rect">
            <a:avLst/>
          </a:prstGeom>
          <a:noFill/>
          <a:ln w="190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0" name="文本框 9"/>
          <p:cNvSpPr txBox="1"/>
          <p:nvPr/>
        </p:nvSpPr>
        <p:spPr>
          <a:xfrm>
            <a:off x="6227445" y="1217927"/>
            <a:ext cx="2465705" cy="33718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修改个人资料或角色切换</a:t>
            </a:r>
            <a:endParaRPr lang="zh-CN" altLang="en-US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4" name=" 160"/>
          <p:cNvSpPr/>
          <p:nvPr/>
        </p:nvSpPr>
        <p:spPr>
          <a:xfrm rot="19680000">
            <a:off x="8198485" y="9156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矩形 59407"/>
          <p:cNvSpPr/>
          <p:nvPr/>
        </p:nvSpPr>
        <p:spPr>
          <a:xfrm>
            <a:off x="150813" y="23813"/>
            <a:ext cx="5961062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</a:rPr>
              <a:t>（针对自主安排和双向项目）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3" name="图片 2" descr="canvas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863" y="771525"/>
            <a:ext cx="8383588" cy="4140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037715" y="109537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8035" y="285559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报名审核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92388" y="2032000"/>
            <a:ext cx="4905375" cy="28797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5" name="矩形 14"/>
          <p:cNvSpPr/>
          <p:nvPr/>
        </p:nvSpPr>
        <p:spPr>
          <a:xfrm>
            <a:off x="1422400" y="1441450"/>
            <a:ext cx="3663950" cy="40005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7" name="文本框 16"/>
          <p:cNvSpPr txBox="1"/>
          <p:nvPr/>
        </p:nvSpPr>
        <p:spPr>
          <a:xfrm>
            <a:off x="5482590" y="1365250"/>
            <a:ext cx="95694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筛选栏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03700" y="2972435"/>
            <a:ext cx="95694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岗位详情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221730" y="241808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，审核岗位，通过或拒绝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9710" name="文本框 19"/>
          <p:cNvSpPr txBox="1"/>
          <p:nvPr/>
        </p:nvSpPr>
        <p:spPr>
          <a:xfrm>
            <a:off x="673100" y="434975"/>
            <a:ext cx="4173538" cy="306388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1400">
                <a:latin typeface="文鼎中楷体" panose="03000600000000000000" charset="-122"/>
                <a:ea typeface="文鼎中楷体" panose="03000600000000000000" charset="-122"/>
              </a:rPr>
              <a:t>tips</a:t>
            </a:r>
            <a:r>
              <a:rPr lang="zh-CN" altLang="en-US" sz="1400">
                <a:latin typeface="文鼎中楷体" panose="03000600000000000000" charset="-122"/>
                <a:ea typeface="文鼎中楷体" panose="03000600000000000000" charset="-122"/>
              </a:rPr>
              <a:t>：学生列表中，灰底表示已选中，不要打</a:t>
            </a:r>
            <a:r>
              <a:rPr lang="en-US" altLang="zh-CN" sz="1400">
                <a:latin typeface="文鼎中楷体" panose="03000600000000000000" charset="-122"/>
                <a:ea typeface="文鼎中楷体" panose="03000600000000000000" charset="-122"/>
              </a:rPr>
              <a:t>√</a:t>
            </a:r>
            <a:r>
              <a:rPr lang="zh-CN" altLang="en-US" sz="1400">
                <a:latin typeface="文鼎中楷体" panose="03000600000000000000" charset="-122"/>
                <a:ea typeface="文鼎中楷体" panose="03000600000000000000" charset="-122"/>
              </a:rPr>
              <a:t>操作</a:t>
            </a:r>
            <a:endParaRPr lang="zh-CN" altLang="en-US" sz="140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1561465" y="1033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0260000">
            <a:off x="5095875" y="13303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9860000">
            <a:off x="7381875" y="2156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1221105" y="26403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/>
          <p:nvPr/>
        </p:nvPicPr>
        <p:blipFill>
          <a:blip r:embed="rId1"/>
          <a:stretch>
            <a:fillRect/>
          </a:stretch>
        </p:blipFill>
        <p:spPr>
          <a:xfrm>
            <a:off x="163513" y="493713"/>
            <a:ext cx="8753475" cy="4319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矩形 59407"/>
          <p:cNvSpPr/>
          <p:nvPr/>
        </p:nvSpPr>
        <p:spPr>
          <a:xfrm>
            <a:off x="150813" y="17463"/>
            <a:ext cx="344487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065019" y="81915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88035" y="3844925"/>
            <a:ext cx="204851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周日志批阅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76538" y="2025650"/>
            <a:ext cx="5659438" cy="270668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8" name="文本框 17"/>
          <p:cNvSpPr txBox="1"/>
          <p:nvPr/>
        </p:nvSpPr>
        <p:spPr>
          <a:xfrm>
            <a:off x="6664960" y="3147060"/>
            <a:ext cx="11703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chemeClr val="accent6">
                    <a:lumMod val="75000"/>
                  </a:schemeClr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周日志详情</a:t>
            </a:r>
            <a:endParaRPr lang="zh-CN" altLang="en-US" sz="1400" noProof="1">
              <a:solidFill>
                <a:schemeClr val="accent6">
                  <a:lumMod val="75000"/>
                </a:schemeClr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34969" y="2301875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，批阅，通过或退回修改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128385" y="2077085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导出或收藏周日志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662430" y="793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8900000">
            <a:off x="7009130" y="1615440"/>
            <a:ext cx="901065" cy="16129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20820000">
            <a:off x="7482205" y="17964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3507105" y="20516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1239520" y="3714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canvas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2248" y="477203"/>
            <a:ext cx="8739188" cy="45005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746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实习报告批阅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1994" y="78359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7710" y="3615055"/>
            <a:ext cx="204851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报告批阅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776538" y="2289175"/>
            <a:ext cx="5659438" cy="2689225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8" name="文本框 17"/>
          <p:cNvSpPr txBox="1"/>
          <p:nvPr/>
        </p:nvSpPr>
        <p:spPr>
          <a:xfrm>
            <a:off x="6664960" y="3147060"/>
            <a:ext cx="11703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chemeClr val="accent6">
                    <a:lumMod val="75000"/>
                  </a:schemeClr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报告详情</a:t>
            </a:r>
            <a:endParaRPr lang="zh-CN" altLang="en-US" sz="1400" noProof="1">
              <a:solidFill>
                <a:schemeClr val="accent6">
                  <a:lumMod val="75000"/>
                </a:schemeClr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935605" y="2418715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，批阅，通过或退回修改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322060" y="1949450"/>
            <a:ext cx="256794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下载学生的实习报告存档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1588135" y="7581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20400000">
            <a:off x="7432040" y="16027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3543935" y="21139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1212215" y="34118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canvas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813" y="584518"/>
            <a:ext cx="8502650" cy="4319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0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91994" y="85090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0535" y="2651125"/>
            <a:ext cx="216789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实习成绩鉴定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856604" y="2651125"/>
            <a:ext cx="239776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，审核学生自我小结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64885" y="4598035"/>
            <a:ext cx="158178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4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，指导老师鉴定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1533525" y="8255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065530" y="24117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20520000">
            <a:off x="7179310" y="232918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6149975" y="4265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138" y="410528"/>
            <a:ext cx="6878638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4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过程管理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实习检查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7635" y="843915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97635" y="2265045"/>
            <a:ext cx="18561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实习检查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074920" y="1831340"/>
            <a:ext cx="151574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发布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138" y="2655888"/>
            <a:ext cx="687863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2" name="文本框 42"/>
          <p:cNvSpPr txBox="1"/>
          <p:nvPr/>
        </p:nvSpPr>
        <p:spPr>
          <a:xfrm>
            <a:off x="3721100" y="2998788"/>
            <a:ext cx="2135188" cy="688975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4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</a:t>
            </a:r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输入标题</a:t>
            </a:r>
            <a:endParaRPr lang="en-US" altLang="zh-CN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     关联实习生</a:t>
            </a:r>
            <a:endParaRPr lang="en-US" altLang="zh-CN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     关联检查日期</a:t>
            </a:r>
            <a:endParaRPr lang="en-US" altLang="zh-CN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4644390" y="4148455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5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，编辑内容</a:t>
            </a:r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→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发布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1570355" y="6762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1044575" y="2302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9200000">
            <a:off x="6045835" y="16592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3499485" y="33559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4" name=" 160"/>
          <p:cNvSpPr/>
          <p:nvPr/>
        </p:nvSpPr>
        <p:spPr>
          <a:xfrm rot="9900000">
            <a:off x="4533900" y="44411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0813" y="433388"/>
            <a:ext cx="805338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13" y="2746375"/>
            <a:ext cx="801528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819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" name="文本框 40"/>
          <p:cNvSpPr txBox="1"/>
          <p:nvPr/>
        </p:nvSpPr>
        <p:spPr>
          <a:xfrm>
            <a:off x="1514475" y="1492250"/>
            <a:ext cx="2816225" cy="52228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lstStyle/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1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，实习过程统计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*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只显示已参与实习的学生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9" name="文本框 40"/>
          <p:cNvSpPr txBox="1"/>
          <p:nvPr/>
        </p:nvSpPr>
        <p:spPr>
          <a:xfrm>
            <a:off x="3035300" y="3725863"/>
            <a:ext cx="1946275" cy="274638"/>
          </a:xfrm>
          <a:prstGeom prst="rect">
            <a:avLst/>
          </a:prstGeom>
          <a:noFill/>
          <a:ln w="19050">
            <a:noFill/>
          </a:ln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2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，学生参与情况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  <a:p>
            <a:pPr lvl="0" algn="just" fontAlgn="base"/>
            <a:r>
              <a:rPr lang="en-US" altLang="zh-CN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*</a:t>
            </a:r>
            <a:r>
              <a:rPr lang="zh-CN" altLang="en-US" sz="1400" strike="noStrike" kern="1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Times New Roman" panose="02020603050405020304"/>
                <a:sym typeface="Times New Roman" panose="02020603050405020304"/>
              </a:rPr>
              <a:t>显示所有的实习生</a:t>
            </a:r>
            <a:endParaRPr lang="zh-CN" altLang="en-US" sz="1400" strike="noStrike" kern="1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Times New Roman" panose="02020603050405020304"/>
              <a:sym typeface="Times New Roman" panose="02020603050405020304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946910" y="123698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3020060" y="3485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838" y="436563"/>
            <a:ext cx="8501063" cy="2160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2" name="矩形 59407"/>
          <p:cNvSpPr/>
          <p:nvPr/>
        </p:nvSpPr>
        <p:spPr>
          <a:xfrm>
            <a:off x="150813" y="9525"/>
            <a:ext cx="3692525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97635" y="908050"/>
            <a:ext cx="232410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1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实践教学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52880" y="2044700"/>
            <a:ext cx="1856105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2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，点击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签到统计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379210" y="1356360"/>
            <a:ext cx="234442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3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，选择学生，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查看详情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838" y="2695575"/>
            <a:ext cx="850106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/>
          <p:cNvSpPr txBox="1"/>
          <p:nvPr/>
        </p:nvSpPr>
        <p:spPr>
          <a:xfrm>
            <a:off x="3399790" y="3081020"/>
            <a:ext cx="2344420" cy="306705"/>
          </a:xfrm>
          <a:prstGeom prst="rect">
            <a:avLst/>
          </a:prstGeom>
          <a:noFill/>
          <a:effectLst>
            <a:glow rad="1079500">
              <a:schemeClr val="accent3">
                <a:satMod val="175000"/>
                <a:alpha val="10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4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+mn-cs"/>
              </a:rPr>
              <a:t>，查看签到明细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+mn-cs"/>
            </a:endParaRPr>
          </a:p>
        </p:txBody>
      </p:sp>
      <p:sp>
        <p:nvSpPr>
          <p:cNvPr id="4" name=" 160"/>
          <p:cNvSpPr/>
          <p:nvPr/>
        </p:nvSpPr>
        <p:spPr>
          <a:xfrm rot="9900000">
            <a:off x="1075055" y="23634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0140000">
            <a:off x="3732530" y="34391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20160000">
            <a:off x="7626985" y="11557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1686560" y="71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89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联系人：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电话：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0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37891" name="组合 75778"/>
          <p:cNvGrpSpPr/>
          <p:nvPr/>
        </p:nvGrpSpPr>
        <p:grpSpPr>
          <a:xfrm>
            <a:off x="206375" y="358775"/>
            <a:ext cx="6562725" cy="4422775"/>
            <a:chOff x="0" y="0"/>
            <a:chExt cx="6562725" cy="4422775"/>
          </a:xfrm>
        </p:grpSpPr>
        <p:sp>
          <p:nvSpPr>
            <p:cNvPr id="37892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7893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任意多边形 8196"/>
          <p:cNvSpPr/>
          <p:nvPr/>
        </p:nvSpPr>
        <p:spPr>
          <a:xfrm>
            <a:off x="3165475" y="329247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9458" name="矩形 8197"/>
          <p:cNvSpPr/>
          <p:nvPr/>
        </p:nvSpPr>
        <p:spPr>
          <a:xfrm>
            <a:off x="3886200" y="3371850"/>
            <a:ext cx="3384550" cy="24447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9459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9460" name="任意多边形 8198"/>
          <p:cNvSpPr/>
          <p:nvPr/>
        </p:nvSpPr>
        <p:spPr>
          <a:xfrm>
            <a:off x="3165475" y="2492375"/>
            <a:ext cx="3644900" cy="404813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    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hangingPunct="0"/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9461" name="任意多边形 8198"/>
          <p:cNvSpPr/>
          <p:nvPr/>
        </p:nvSpPr>
        <p:spPr>
          <a:xfrm>
            <a:off x="3165475" y="168433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solidFill>
              <a:srgbClr val="FF536F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 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hangingPunct="0"/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 台 角 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84350" y="1874838"/>
            <a:ext cx="1276350" cy="495300"/>
          </a:xfrm>
          <a:prstGeom prst="round2Same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en-US" altLang="zh-CN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指导老师</a:t>
            </a:r>
            <a:endParaRPr lang="en-US" altLang="zh-CN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84350" y="808038"/>
            <a:ext cx="1274763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1" i="0" u="none" strike="noStrike" kern="1200" cap="none" spc="0" normalizeH="0" baseline="0" noProof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+mn-cs"/>
                <a:sym typeface="Calibri" panose="020F0502020204030204" pitchFamily="34" charset="0"/>
              </a:rPr>
              <a:t>学生</a:t>
            </a:r>
            <a:endParaRPr kumimoji="0" lang="zh-CN" altLang="en-US" sz="16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+mn-cs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38450"/>
            <a:ext cx="2555875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实习负责人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（院级教务、专业负责人）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4062413"/>
            <a:ext cx="2784475" cy="49530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教务管理（校级、院级）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08438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546225"/>
            <a:ext cx="3997325" cy="115252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1、报名审核；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2、周日志批阅；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3、实习报告批阅；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4、实习成绩鉴定；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5、实习检查</a:t>
            </a:r>
            <a:r>
              <a:rPr lang="zh-CN" altLang="en-US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lang="zh-CN" altLang="en-US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6363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125788" y="1017588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163" y="2852738"/>
            <a:ext cx="4000500" cy="10556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1、发布实习计划（设置参与形式及实习要求、设置实习项目，分配指导老师）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2、实践基地管理；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3、查看统计报表；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29163" y="4062413"/>
            <a:ext cx="4000500" cy="7953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1、导入基础信息；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</a:t>
            </a: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查看统计报表；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2338" y="452438"/>
            <a:ext cx="3997325" cy="101758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、实习报名；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、签到、提交周日志；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、上传实习报告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kumimoji="0" lang="zh-CN" altLang="en-US" sz="1400" b="1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、导出实习手册；</a:t>
            </a:r>
            <a:endParaRPr kumimoji="0" lang="zh-CN" altLang="en-US" sz="1400" b="1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6369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4738" y="243681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47002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4603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扫描下方二维码下载校友邦教师版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校友邦教师版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下载安装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8000" y="1673225"/>
            <a:ext cx="2665413" cy="2667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1508" name="组合 1"/>
          <p:cNvGrpSpPr/>
          <p:nvPr/>
        </p:nvGrpSpPr>
        <p:grpSpPr>
          <a:xfrm>
            <a:off x="5068888" y="1673225"/>
            <a:ext cx="3751262" cy="3006725"/>
            <a:chOff x="7983" y="2635"/>
            <a:chExt cx="5907" cy="4734"/>
          </a:xfrm>
        </p:grpSpPr>
        <p:pic>
          <p:nvPicPr>
            <p:cNvPr id="9" name="图片 9" descr="42519521117195015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06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4" descr="51360803879567657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83" y="2635"/>
              <a:ext cx="2784" cy="473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7" name="文本框 6"/>
          <p:cNvSpPr txBox="1"/>
          <p:nvPr/>
        </p:nvSpPr>
        <p:spPr>
          <a:xfrm>
            <a:off x="5362575" y="342900"/>
            <a:ext cx="3209925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选择学校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输入账号、密码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" name="图片 29" descr="572120297302172629"/>
          <p:cNvPicPr/>
          <p:nvPr/>
        </p:nvPicPr>
        <p:blipFill>
          <a:blip r:embed="rId1"/>
          <a:stretch>
            <a:fillRect/>
          </a:stretch>
        </p:blipFill>
        <p:spPr>
          <a:xfrm>
            <a:off x="5620385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8" name="图片 28" descr="193271386710187799"/>
          <p:cNvPicPr/>
          <p:nvPr/>
        </p:nvPicPr>
        <p:blipFill>
          <a:blip r:embed="rId2"/>
          <a:stretch>
            <a:fillRect/>
          </a:stretch>
        </p:blipFill>
        <p:spPr>
          <a:xfrm>
            <a:off x="3052763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4" descr="343237421107560337"/>
          <p:cNvPicPr/>
          <p:nvPr/>
        </p:nvPicPr>
        <p:blipFill>
          <a:blip r:embed="rId3"/>
          <a:stretch>
            <a:fillRect/>
          </a:stretch>
        </p:blipFill>
        <p:spPr>
          <a:xfrm>
            <a:off x="534988" y="615950"/>
            <a:ext cx="2033588" cy="36226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2532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报名审核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2533" name="文本框 5"/>
          <p:cNvSpPr txBox="1"/>
          <p:nvPr/>
        </p:nvSpPr>
        <p:spPr>
          <a:xfrm>
            <a:off x="5470525" y="4516438"/>
            <a:ext cx="3120390" cy="33718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3，选择学生--查看该生报名详情</a:t>
            </a:r>
            <a:endParaRPr lang="zh-CN" altLang="en-US">
              <a:solidFill>
                <a:srgbClr val="FF000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4" name="文本框 10"/>
          <p:cNvSpPr txBox="1"/>
          <p:nvPr/>
        </p:nvSpPr>
        <p:spPr>
          <a:xfrm>
            <a:off x="7512050" y="3389313"/>
            <a:ext cx="15113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，通过或拒绝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5" name="文本框 12"/>
          <p:cNvSpPr txBox="1"/>
          <p:nvPr/>
        </p:nvSpPr>
        <p:spPr>
          <a:xfrm>
            <a:off x="285750" y="4516438"/>
            <a:ext cx="25336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报名审核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2536" name="文本框 13"/>
          <p:cNvSpPr txBox="1"/>
          <p:nvPr/>
        </p:nvSpPr>
        <p:spPr>
          <a:xfrm>
            <a:off x="604838" y="2524125"/>
            <a:ext cx="544512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2537" name="文本框 16"/>
          <p:cNvSpPr txBox="1"/>
          <p:nvPr/>
        </p:nvSpPr>
        <p:spPr>
          <a:xfrm>
            <a:off x="3052763" y="4516438"/>
            <a:ext cx="19177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，筛选待审核岗位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9440000" flipH="1">
            <a:off x="7404100" y="3685540"/>
            <a:ext cx="64960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/>
          <p:nvPr/>
        </p:nvPicPr>
        <p:blipFill>
          <a:blip r:embed="rId1"/>
          <a:stretch>
            <a:fillRect/>
          </a:stretch>
        </p:blipFill>
        <p:spPr>
          <a:xfrm>
            <a:off x="67468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1643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/>
          <p:nvPr/>
        </p:nvPicPr>
        <p:blipFill>
          <a:blip r:embed="rId3"/>
          <a:stretch>
            <a:fillRect/>
          </a:stretch>
        </p:blipFill>
        <p:spPr>
          <a:xfrm>
            <a:off x="2312988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4" descr="343237421107560337"/>
          <p:cNvPicPr/>
          <p:nvPr/>
        </p:nvPicPr>
        <p:blipFill>
          <a:blip r:embed="rId4"/>
          <a:stretch>
            <a:fillRect/>
          </a:stretch>
        </p:blipFill>
        <p:spPr>
          <a:xfrm>
            <a:off x="168275" y="561975"/>
            <a:ext cx="2033588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355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周日志批阅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3558" name="文本框 5"/>
          <p:cNvSpPr txBox="1"/>
          <p:nvPr/>
        </p:nvSpPr>
        <p:spPr>
          <a:xfrm>
            <a:off x="4516438" y="4516438"/>
            <a:ext cx="1919287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，查看周日志详情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59" name="文本框 10"/>
          <p:cNvSpPr txBox="1"/>
          <p:nvPr/>
        </p:nvSpPr>
        <p:spPr>
          <a:xfrm>
            <a:off x="6435725" y="4516438"/>
            <a:ext cx="287655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，批阅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审核通过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or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退回修改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60" name="文本框 12"/>
          <p:cNvSpPr txBox="1"/>
          <p:nvPr/>
        </p:nvSpPr>
        <p:spPr>
          <a:xfrm>
            <a:off x="-82550" y="4387850"/>
            <a:ext cx="219519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</a:rPr>
              <a:t>，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周日志批阅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61" name="文本框 13"/>
          <p:cNvSpPr txBox="1"/>
          <p:nvPr/>
        </p:nvSpPr>
        <p:spPr>
          <a:xfrm>
            <a:off x="1568450" y="25146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3562" name="文本框 16"/>
          <p:cNvSpPr txBox="1"/>
          <p:nvPr/>
        </p:nvSpPr>
        <p:spPr>
          <a:xfrm>
            <a:off x="2268855" y="4510723"/>
            <a:ext cx="2122488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，筛选待批阅周日志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565" name="文本框 6"/>
          <p:cNvSpPr txBox="1"/>
          <p:nvPr/>
        </p:nvSpPr>
        <p:spPr>
          <a:xfrm>
            <a:off x="4516438" y="3097213"/>
            <a:ext cx="2305050" cy="3381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5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，即时沟通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在线指导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 160"/>
          <p:cNvSpPr/>
          <p:nvPr/>
        </p:nvSpPr>
        <p:spPr>
          <a:xfrm rot="19860000">
            <a:off x="1303020" y="34347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3052445" y="13550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8520000">
            <a:off x="4912360" y="35890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6420485" y="41789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签到统计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4578" name="文本框 2"/>
          <p:cNvSpPr txBox="1"/>
          <p:nvPr/>
        </p:nvSpPr>
        <p:spPr>
          <a:xfrm>
            <a:off x="104775" y="4516438"/>
            <a:ext cx="2305050" cy="3365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签到统计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79" name="文本框 4"/>
          <p:cNvSpPr txBox="1"/>
          <p:nvPr/>
        </p:nvSpPr>
        <p:spPr>
          <a:xfrm>
            <a:off x="2379663" y="4516438"/>
            <a:ext cx="17145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，查看签到统计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80" name="文本框 5"/>
          <p:cNvSpPr txBox="1"/>
          <p:nvPr/>
        </p:nvSpPr>
        <p:spPr>
          <a:xfrm>
            <a:off x="4552950" y="4392613"/>
            <a:ext cx="1812925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，选择学生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查看该生签到统计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81" name="文本框 7"/>
          <p:cNvSpPr txBox="1"/>
          <p:nvPr/>
        </p:nvSpPr>
        <p:spPr>
          <a:xfrm>
            <a:off x="234950" y="1857375"/>
            <a:ext cx="633413" cy="584200"/>
          </a:xfrm>
          <a:prstGeom prst="rect">
            <a:avLst/>
          </a:prstGeom>
          <a:noFill/>
          <a:ln w="28575" cap="flat" cmpd="sng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16" name="图片 16" descr="53833825252753943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79663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5" descr="3432374211075603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" y="617538"/>
            <a:ext cx="2036763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2950" y="617538"/>
            <a:ext cx="2035175" cy="36210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875" y="606425"/>
            <a:ext cx="2043113" cy="3632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586" name="文本框 10"/>
          <p:cNvSpPr txBox="1"/>
          <p:nvPr/>
        </p:nvSpPr>
        <p:spPr>
          <a:xfrm>
            <a:off x="6746875" y="4392613"/>
            <a:ext cx="1814513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，选择日期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查看当天签到明细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587" name="文本框 12"/>
          <p:cNvSpPr txBox="1"/>
          <p:nvPr/>
        </p:nvSpPr>
        <p:spPr>
          <a:xfrm>
            <a:off x="292100" y="1854200"/>
            <a:ext cx="544513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980000">
            <a:off x="578485" y="2630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4700000">
            <a:off x="3350895" y="27406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7078980" y="17589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5601" name="组合 19"/>
          <p:cNvGrpSpPr/>
          <p:nvPr/>
        </p:nvGrpSpPr>
        <p:grpSpPr>
          <a:xfrm>
            <a:off x="104775" y="755650"/>
            <a:ext cx="8739188" cy="3632200"/>
            <a:chOff x="165" y="911"/>
            <a:chExt cx="13763" cy="572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0712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8" name="图片 18" descr="507324536856259169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618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3" descr="343237421107560337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5" y="911"/>
              <a:ext cx="3214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69" y="911"/>
              <a:ext cx="3216" cy="5720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5606" name="矩形 59407"/>
          <p:cNvSpPr/>
          <p:nvPr/>
        </p:nvSpPr>
        <p:spPr>
          <a:xfrm>
            <a:off x="104775" y="1588"/>
            <a:ext cx="5886450" cy="336550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工作实习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我的实习生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5607" name="文本框 5"/>
          <p:cNvSpPr txBox="1"/>
          <p:nvPr/>
        </p:nvSpPr>
        <p:spPr>
          <a:xfrm>
            <a:off x="4552950" y="4516438"/>
            <a:ext cx="3119438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，选择学生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查看该生实习详情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8" name="文本框 10"/>
          <p:cNvSpPr txBox="1"/>
          <p:nvPr/>
        </p:nvSpPr>
        <p:spPr>
          <a:xfrm>
            <a:off x="6594158" y="3044825"/>
            <a:ext cx="2536825" cy="83026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，打开消息按钮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与实习生在线沟通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支持位置发送、视频聊天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-112712" y="4516438"/>
            <a:ext cx="253365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，工作实习</a:t>
            </a:r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0" name="文本框 13"/>
          <p:cNvSpPr txBox="1"/>
          <p:nvPr/>
        </p:nvSpPr>
        <p:spPr>
          <a:xfrm>
            <a:off x="854075" y="2028825"/>
            <a:ext cx="542925" cy="582613"/>
          </a:xfrm>
          <a:prstGeom prst="rect">
            <a:avLst/>
          </a:prstGeom>
          <a:noFill/>
          <a:ln w="28575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zh-CN" altLang="en-US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5611" name="文本框 16"/>
          <p:cNvSpPr txBox="1"/>
          <p:nvPr/>
        </p:nvSpPr>
        <p:spPr>
          <a:xfrm>
            <a:off x="2420938" y="4516438"/>
            <a:ext cx="1917700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</a:t>
            </a:r>
            <a:r>
              <a:rPr lang="zh-CN" altLang="en-US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，查看实习生名单</a:t>
            </a:r>
            <a:endParaRPr lang="zh-CN" altLang="en-US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3" name="文本框 20"/>
          <p:cNvSpPr txBox="1"/>
          <p:nvPr/>
        </p:nvSpPr>
        <p:spPr>
          <a:xfrm>
            <a:off x="523875" y="339725"/>
            <a:ext cx="7891463" cy="3365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tips：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我的实习生</a:t>
            </a:r>
            <a:r>
              <a:rPr lang="en-US" altLang="zh-CN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>
                <a:latin typeface="文鼎中楷体" panose="03000600000000000000" charset="-122"/>
                <a:ea typeface="文鼎中楷体" panose="03000600000000000000" charset="-122"/>
              </a:rPr>
              <a:t>只显示已参与的学生，如需查看完整实习生名单请登录网页端。</a:t>
            </a:r>
            <a:endParaRPr lang="zh-CN" altLang="en-US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4280000">
            <a:off x="1148080" y="27762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277870" y="22479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4160000">
            <a:off x="6228715" y="1889760"/>
            <a:ext cx="120459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4675" y="681038"/>
            <a:ext cx="7735888" cy="33480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PC</a:t>
            </a:r>
            <a:r>
              <a:rPr kumimoji="0" lang="zh-CN" altLang="en-US" sz="2400" kern="1200" cap="none" spc="0" normalizeH="0" baseline="0" noProof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电脑端登录</a:t>
            </a:r>
            <a:endParaRPr kumimoji="0" lang="zh-CN" altLang="en-US" sz="2400" kern="1200" cap="none" spc="0" normalizeH="0" baseline="0" noProof="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选择“教师登录”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输入校名、账号、密码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登录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说明：第一次登入时可绑定手机或者邮箱，并重设密码。绑定手机或者邮箱以便忘记密码时可自行重置。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6627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1473</Words>
  <Application>WPS 演示</Application>
  <PresentationFormat>全屏显示(16:9)</PresentationFormat>
  <Paragraphs>236</Paragraphs>
  <Slides>19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19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微软雅黑</vt:lpstr>
      <vt:lpstr>+mn-ea</vt:lpstr>
      <vt:lpstr>Arial Unicode MS</vt:lpstr>
      <vt:lpstr>Segoe Print</vt:lpstr>
      <vt:lpstr>华文细黑</vt:lpstr>
      <vt:lpstr>方正姚体</vt:lpstr>
      <vt:lpstr>黑体</vt:lpstr>
      <vt:lpstr>Courier New</vt:lpstr>
      <vt:lpstr>文鼎中楷体</vt:lpstr>
      <vt:lpstr>Calibri</vt:lpstr>
      <vt:lpstr>Times New Roman</vt:lpstr>
      <vt:lpstr>仿宋</vt:lpstr>
      <vt:lpstr>Office 主题</vt:lpstr>
      <vt:lpstr>1_Office 主题 - Default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oо○謊唁oо</cp:lastModifiedBy>
  <cp:revision>332</cp:revision>
  <dcterms:created xsi:type="dcterms:W3CDTF">2017-01-09T09:44:46Z</dcterms:created>
  <dcterms:modified xsi:type="dcterms:W3CDTF">2018-08-06T10:15:10Z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