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1" r:id="rId5"/>
    <p:sldMasterId id="2147483693" r:id="rId6"/>
  </p:sldMasterIdLst>
  <p:notesMasterIdLst>
    <p:notesMasterId r:id="rId8"/>
  </p:notesMasterIdLst>
  <p:handoutMasterIdLst>
    <p:handoutMasterId r:id="rId32"/>
  </p:handoutMasterIdLst>
  <p:sldIdLst>
    <p:sldId id="699" r:id="rId7"/>
    <p:sldId id="1090" r:id="rId9"/>
    <p:sldId id="1092" r:id="rId10"/>
    <p:sldId id="1130" r:id="rId11"/>
    <p:sldId id="1119" r:id="rId12"/>
    <p:sldId id="1132" r:id="rId13"/>
    <p:sldId id="816" r:id="rId14"/>
    <p:sldId id="1138" r:id="rId15"/>
    <p:sldId id="1021" r:id="rId16"/>
    <p:sldId id="821" r:id="rId17"/>
    <p:sldId id="991" r:id="rId18"/>
    <p:sldId id="1025" r:id="rId19"/>
    <p:sldId id="1024" r:id="rId20"/>
    <p:sldId id="1029" r:id="rId21"/>
    <p:sldId id="1027" r:id="rId22"/>
    <p:sldId id="1133" r:id="rId23"/>
    <p:sldId id="1134" r:id="rId24"/>
    <p:sldId id="980" r:id="rId25"/>
    <p:sldId id="1125" r:id="rId26"/>
    <p:sldId id="1126" r:id="rId27"/>
    <p:sldId id="1127" r:id="rId28"/>
    <p:sldId id="1128" r:id="rId29"/>
    <p:sldId id="1129" r:id="rId30"/>
    <p:sldId id="1017" r:id="rId31"/>
  </p:sldIdLst>
  <p:sldSz cx="9144000" cy="5143500" type="screen16x9"/>
  <p:notesSz cx="6858000" cy="9144000"/>
  <p:custDataLst>
    <p:tags r:id="rId37"/>
  </p:custDataLst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58" userDrawn="1">
          <p15:clr>
            <a:srgbClr val="A4A3A4"/>
          </p15:clr>
        </p15:guide>
        <p15:guide id="2" pos="285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foru" initials="j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C51A2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396" y="-84"/>
      </p:cViewPr>
      <p:guideLst>
        <p:guide orient="horz" pos="1658"/>
        <p:guide pos="28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7" Type="http://schemas.openxmlformats.org/officeDocument/2006/relationships/tags" Target="tags/tag140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6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7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281D7-AB8B-4A49-B31C-4FE8BBA57302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72283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 b="1">
                <a:latin typeface="Microsoft YaHei Bold" panose="020B0502040204020203" charset="-122"/>
                <a:ea typeface="Microsoft YaHei Bold" panose="020B0502040204020203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" name="Shape 22"/>
          <p:cNvSpPr>
            <a:spLocks noChangeArrowheads="1"/>
          </p:cNvSpPr>
          <p:nvPr userDrawn="1"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8" Type="http://schemas.openxmlformats.org/officeDocument/2006/relationships/theme" Target="../theme/theme4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8" Type="http://schemas.openxmlformats.org/officeDocument/2006/relationships/slideLayout" Target="../slideLayouts/slideLayout49.xml"/><Relationship Id="rId7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4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文本占位符 1025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3259455"/>
            <a:r>
              <a:rPr lang="en-US" altLang="zh-CN" dirty="0"/>
              <a:t>Second level</a:t>
            </a:r>
            <a:endParaRPr lang="en-US" altLang="zh-CN" dirty="0"/>
          </a:p>
          <a:p>
            <a:pPr lvl="2" indent="-3038475"/>
            <a:r>
              <a:rPr lang="en-US" altLang="zh-CN" dirty="0"/>
              <a:t>Third level</a:t>
            </a:r>
            <a:endParaRPr lang="en-US" altLang="zh-CN" dirty="0"/>
          </a:p>
          <a:p>
            <a:pPr lvl="3" indent="-3634105"/>
            <a:r>
              <a:rPr lang="en-US" altLang="zh-CN" dirty="0"/>
              <a:t>Fourth level</a:t>
            </a:r>
            <a:endParaRPr lang="en-US" altLang="zh-CN" dirty="0"/>
          </a:p>
          <a:p>
            <a:pPr lvl="4" indent="-3634105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6" name="标题 15"/>
          <p:cNvSpPr>
            <a:spLocks noGrp="1"/>
          </p:cNvSpPr>
          <p:nvPr>
            <p:ph type="ctrTitle"/>
          </p:nvPr>
        </p:nvSpPr>
        <p:spPr>
          <a:xfrm>
            <a:off x="187643" y="72390"/>
            <a:ext cx="714136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7" name="Shape 22"/>
          <p:cNvSpPr>
            <a:spLocks noChangeArrowheads="1"/>
          </p:cNvSpPr>
          <p:nvPr userDrawn="1"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1" name="组合 10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2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3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500" b="1" kern="1200">
          <a:solidFill>
            <a:schemeClr val="tx1"/>
          </a:solidFill>
          <a:latin typeface="Microsoft YaHei Bold" panose="020B0502040204020203" charset="-122"/>
          <a:ea typeface="Microsoft YaHei Bold" panose="020B0502040204020203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tags" Target="../tags/tag135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26.xml"/><Relationship Id="rId2" Type="http://schemas.openxmlformats.org/officeDocument/2006/relationships/image" Target="../media/image1.png"/><Relationship Id="rId1" Type="http://schemas.openxmlformats.org/officeDocument/2006/relationships/tags" Target="../tags/tag125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tags" Target="../tags/tag136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39.xml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6.wmf"/><Relationship Id="rId1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0" y="988695"/>
            <a:ext cx="9144000" cy="2946083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33901" y="801529"/>
            <a:ext cx="7676674" cy="3319939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  <a:effectLst/>
        </p:spPr>
        <p:txBody>
          <a:bodyPr lIns="45718" rIns="45718" anchor="ctr"/>
          <a:lstStyle/>
          <a:p>
            <a:pPr algn="ctr"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54292" y="22860"/>
            <a:ext cx="9198293" cy="517445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4" name="Shape 26"/>
          <p:cNvSpPr/>
          <p:nvPr/>
        </p:nvSpPr>
        <p:spPr>
          <a:xfrm>
            <a:off x="3021330" y="3127375"/>
            <a:ext cx="3148965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350" kern="0" dirty="0">
                <a:sym typeface="微软雅黑" panose="020B0503020204020204" pitchFamily="34" charset="-122"/>
              </a:rPr>
              <a:t>实习负责人</a:t>
            </a:r>
            <a:endParaRPr lang="zh-CN" sz="1350" kern="0" dirty="0">
              <a:sym typeface="微软雅黑" panose="020B0503020204020204" pitchFamily="34" charset="-122"/>
            </a:endParaRPr>
          </a:p>
        </p:txBody>
      </p:sp>
      <p:sp>
        <p:nvSpPr>
          <p:cNvPr id="16" name="Shape 26"/>
          <p:cNvSpPr/>
          <p:nvPr/>
        </p:nvSpPr>
        <p:spPr>
          <a:xfrm>
            <a:off x="1127760" y="1405414"/>
            <a:ext cx="6888956" cy="133794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lstStyle/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300" b="1" kern="0" dirty="0">
                <a:sym typeface="微软雅黑" panose="020B0503020204020204" pitchFamily="34" charset="-122"/>
              </a:rPr>
              <a:t>校友邦实习实践平台</a:t>
            </a:r>
            <a:endParaRPr lang="zh-CN" sz="3600" b="1" kern="0" dirty="0">
              <a:sym typeface="微软雅黑" panose="020B0503020204020204" pitchFamily="34" charset="-122"/>
            </a:endParaRPr>
          </a:p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100" kern="0" dirty="0">
                <a:sym typeface="微软雅黑" panose="020B0503020204020204" pitchFamily="34" charset="-122"/>
              </a:rPr>
              <a:t>操作指南</a:t>
            </a:r>
            <a:endParaRPr lang="zh-CN" sz="2100" kern="0" dirty="0"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781901" y="2923699"/>
            <a:ext cx="1580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010978" y="4356735"/>
            <a:ext cx="1122521" cy="359569"/>
            <a:chOff x="8365" y="9148"/>
            <a:chExt cx="2357" cy="755"/>
          </a:xfrm>
        </p:grpSpPr>
        <p:sp>
          <p:nvSpPr>
            <p:cNvPr id="29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3.5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设置项目</a:t>
            </a:r>
            <a:endParaRPr lang="zh-CN" altLang="en-US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1505" y="480060"/>
            <a:ext cx="7489825" cy="7004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点击：添加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导入项目；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可手动添加集中项目或自主项目，或下载模版按要求填写后批量导入项目；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r>
              <a:rPr lang="zh-CN" altLang="en-US" sz="1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说明：自主项目一般是指分散实习，由学生自行找单位实习并填报单位信息；</a:t>
            </a:r>
            <a:endParaRPr lang="zh-CN" altLang="en-US" sz="1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r>
              <a:rPr lang="en-US" altLang="zh-CN" sz="1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         </a:t>
            </a:r>
            <a:r>
              <a:rPr lang="zh-CN" altLang="en-US" sz="1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集中项目一般是指学校统一安排的实习，由学校分配实习基地或带到某一地点进行的实习；</a:t>
            </a:r>
            <a:endParaRPr lang="zh-CN" altLang="en-US" sz="1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endParaRPr lang="en-US" altLang="zh-CN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2890" y="1563370"/>
            <a:ext cx="5617845" cy="3312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6145" y="466090"/>
            <a:ext cx="3948430" cy="44323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3.5.1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设置实习项目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自主项目</a:t>
            </a:r>
            <a:endParaRPr lang="zh-CN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3850" y="555625"/>
            <a:ext cx="4607560" cy="33940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项目名称：默认显示自主安排项目，或自定义修改命名；</a:t>
            </a:r>
            <a:endParaRPr lang="zh-CN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实习方式：</a:t>
            </a:r>
            <a:r>
              <a:rPr 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根据实际安排选择实习方式，建议以现场实习为主；</a:t>
            </a:r>
            <a:endParaRPr lang="zh-CN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参与方式：自主安排默认显示需要提交岗位报名，可选择是否需要提交岗位证明及指导老师是否需要审核；</a:t>
            </a:r>
            <a:endParaRPr lang="zh-CN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报名时间：指学生开始实习前需要完成报名时间，可提前或保持与计划时间一致；</a:t>
            </a:r>
            <a:endParaRPr lang="zh-CN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实习时间：默认同实习计划时间一致，如需调整，可以设置其他时间；</a:t>
            </a:r>
            <a:endParaRPr lang="zh-CN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安排学生/师生关联：从添加学生选择需要安排实习的学生，或按模板批量导入学生/师生关联；</a:t>
            </a:r>
            <a:endParaRPr lang="zh-CN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如有更多设置根据要求完善；</a:t>
            </a:r>
            <a:endParaRPr lang="zh-CN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相关内容确认无误后点击发布；</a:t>
            </a:r>
            <a:endParaRPr lang="zh-CN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lang="zh-CN" sz="10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endParaRPr lang="en-US" altLang="zh-CN" sz="1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3.5.2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设置实习项目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集中项目</a:t>
            </a:r>
            <a:endParaRPr lang="zh-CN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5605" y="514985"/>
            <a:ext cx="4077335" cy="17227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项目名称：建议以基地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实习点名称命名；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实习方式：根据实际安排选择实习方式，建议为现场实习为主；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参加方式：是否需要学生报名或是否需要学生提交岗位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</a:t>
            </a:r>
            <a:r>
              <a:rPr lang="zh-CN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是否需要提交单位和岗位报名</a:t>
            </a:r>
            <a:r>
              <a:rPr lang="zh-CN" altLang="en-US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，如需提交单位和岗位，学生端报名时填写集中实习单位并填写岗位信息，系统与学校的实践基地</a:t>
            </a:r>
            <a:r>
              <a:rPr lang="en-US" altLang="zh-CN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实习点去做匹配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，再去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选择是否需要提交岗位证明及指导老师是否需要审核；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实习时间：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默认同实习计划时间一致，如需调整，可以设置其他时间；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实习单位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岗位：参与方式中，无需实习提交岗位，该维度选择需要安排的基地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实习点的企业及岗位，如无法选择，需从基地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实习点模块中先添加；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安排学生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师生关联：从添加学生选择需要安排实习的学生，或批量导入学生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师生关联；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如有更多设置根据要求完善；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相关内容确认无误后点击发布；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algn="l">
              <a:lnSpc>
                <a:spcPct val="110000"/>
              </a:lnSpc>
              <a:buClrTx/>
              <a:buSzTx/>
              <a:buFont typeface="+mj-ea"/>
            </a:pP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algn="l">
              <a:lnSpc>
                <a:spcPct val="110000"/>
              </a:lnSpc>
              <a:buClrTx/>
              <a:buSzTx/>
              <a:buFont typeface="+mj-ea"/>
            </a:pP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10000"/>
              </a:lnSpc>
              <a:buClrTx/>
              <a:buSzTx/>
              <a:buFont typeface="+mj-ea"/>
            </a:pP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9610" y="570230"/>
            <a:ext cx="4352925" cy="4570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3.5.3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设置实习项目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批量导入集中项目</a:t>
            </a:r>
            <a:endParaRPr lang="zh-CN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3895" y="483870"/>
            <a:ext cx="6287770" cy="6673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如需要设置多个集中或自主项目，可下载项目导入模版；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按模版要求填写，批量导入；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040" y="1059815"/>
            <a:ext cx="7210425" cy="350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3.6.2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>
                <a:sym typeface="+mn-ea"/>
              </a:rPr>
              <a:t>关联指导老师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批量关联导师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9160" y="554990"/>
            <a:ext cx="6976745" cy="13004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点击计划安排情况，展开数据；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点击添加学生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导入师生按钮；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下载师生关系导入模板；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按模板录入相关数据并保存；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上传已完善的模板数据内容；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algn="l">
              <a:lnSpc>
                <a:spcPct val="110000"/>
              </a:lnSpc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点击确定；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en-US" altLang="zh-CN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2450" y="5242560"/>
            <a:ext cx="4822825" cy="744220"/>
          </a:xfrm>
          <a:prstGeom prst="rect">
            <a:avLst/>
          </a:prstGeom>
        </p:spPr>
        <p:txBody>
          <a:bodyPr/>
          <a:p/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160" y="1899285"/>
            <a:ext cx="7067550" cy="3000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 descr="矩形 23552"/>
          <p:cNvSpPr>
            <a:spLocks noChangeArrowheads="1"/>
          </p:cNvSpPr>
          <p:nvPr/>
        </p:nvSpPr>
        <p:spPr bwMode="auto">
          <a:xfrm>
            <a:off x="308610" y="133985"/>
            <a:ext cx="5762625" cy="32194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rIns="45718" rtlCol="0">
            <a:spAutoFit/>
          </a:bodyPr>
          <a:lstStyle/>
          <a:p>
            <a:r>
              <a:rPr lang="en-US" altLang="zh-CN" sz="1500" b="0">
                <a:sym typeface="+mn-ea"/>
              </a:rPr>
              <a:t> </a:t>
            </a:r>
            <a:r>
              <a:rPr lang="en-US" altLang="zh-CN" sz="1500">
                <a:latin typeface="+mj-lt"/>
                <a:cs typeface="+mj-lt"/>
                <a:sym typeface="+mn-ea"/>
              </a:rPr>
              <a:t>3</a:t>
            </a:r>
            <a:r>
              <a:rPr lang="en-US" altLang="zh-CN" sz="1500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cs typeface="+mj-cs"/>
                <a:sym typeface="+mn-ea"/>
              </a:rPr>
              <a:t>.</a:t>
            </a:r>
            <a:r>
              <a:rPr lang="en-US" altLang="zh-CN" sz="1500">
                <a:latin typeface="+mj-lt"/>
                <a:cs typeface="+mj-lt"/>
                <a:sym typeface="+mn-ea"/>
              </a:rPr>
              <a:t>6</a:t>
            </a:r>
            <a:r>
              <a:rPr lang="en-US" altLang="zh-CN" sz="1500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cs typeface="+mj-cs"/>
                <a:sym typeface="+mn-ea"/>
              </a:rPr>
              <a:t>.</a:t>
            </a:r>
            <a:r>
              <a:rPr lang="en-US" altLang="zh-CN" sz="1500">
                <a:latin typeface="+mj-lt"/>
                <a:cs typeface="+mj-lt"/>
                <a:sym typeface="+mn-ea"/>
              </a:rPr>
              <a:t>1</a:t>
            </a:r>
            <a:r>
              <a:rPr lang="en-US" altLang="zh-CN" sz="1500">
                <a:sym typeface="+mn-ea"/>
              </a:rPr>
              <a:t> </a:t>
            </a:r>
            <a:r>
              <a:rPr lang="zh-CN" sz="1500">
                <a:sym typeface="+mn-ea"/>
              </a:rPr>
              <a:t>实习计划设置</a:t>
            </a:r>
            <a:r>
              <a:rPr lang="en-US" altLang="zh-CN" sz="1500">
                <a:sym typeface="+mn-ea"/>
              </a:rPr>
              <a:t>-</a:t>
            </a:r>
            <a:r>
              <a:rPr lang="zh-CN" sz="1500">
                <a:sym typeface="+mn-ea"/>
              </a:rPr>
              <a:t>关联指导老师</a:t>
            </a:r>
            <a:r>
              <a:rPr lang="en-US" altLang="zh-CN" sz="1500">
                <a:sym typeface="+mn-ea"/>
              </a:rPr>
              <a:t>-</a:t>
            </a:r>
            <a:r>
              <a:rPr lang="zh-CN" altLang="en-US" sz="1500">
                <a:ea typeface="宋体" panose="02010600030101010101" pitchFamily="2" charset="-122"/>
                <a:sym typeface="+mn-ea"/>
              </a:rPr>
              <a:t>从项目中</a:t>
            </a:r>
            <a:r>
              <a:rPr lang="zh-CN" altLang="en-US" sz="1500">
                <a:sym typeface="+mn-ea"/>
              </a:rPr>
              <a:t>手动关联指导老师</a:t>
            </a:r>
            <a:endParaRPr lang="zh-CN" altLang="en-US" sz="1500" b="1">
              <a:solidFill>
                <a:schemeClr val="tx1"/>
              </a:solidFill>
              <a:latin typeface="Microsoft YaHei Bold" panose="020B0502040204020203" charset="-122"/>
              <a:ea typeface="Microsoft YaHei Bold" panose="020B0502040204020203" charset="-122"/>
              <a:sym typeface="+mn-ea"/>
            </a:endParaRPr>
          </a:p>
        </p:txBody>
      </p:sp>
      <p:sp>
        <p:nvSpPr>
          <p:cNvPr id="4" name="TextBox 11"/>
          <p:cNvSpPr/>
          <p:nvPr/>
        </p:nvSpPr>
        <p:spPr>
          <a:xfrm>
            <a:off x="899160" y="554990"/>
            <a:ext cx="5989955" cy="108140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marL="228600" lvl="0" indent="-228600" algn="l">
              <a:lnSpc>
                <a:spcPct val="110000"/>
              </a:lnSpc>
              <a:spcBef>
                <a:spcPts val="0"/>
              </a:spcBef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可按专业、班级等筛选相同指导老师的学生信息，全选；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marL="228600" lvl="0" indent="-228600" algn="l">
              <a:lnSpc>
                <a:spcPct val="110000"/>
              </a:lnSpc>
              <a:spcBef>
                <a:spcPts val="0"/>
              </a:spcBef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点击添加关联指导老师；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marL="228600" lvl="0" indent="-228600" algn="l">
              <a:lnSpc>
                <a:spcPct val="110000"/>
              </a:lnSpc>
              <a:spcBef>
                <a:spcPts val="0"/>
              </a:spcBef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选择单个或是多个指导老师信息；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marL="228600" lvl="0" indent="-228600" algn="l">
              <a:lnSpc>
                <a:spcPct val="110000"/>
              </a:lnSpc>
              <a:spcBef>
                <a:spcPts val="0"/>
              </a:spcBef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选择对应的指导老师；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marL="228600" lvl="0" indent="-228600" algn="l">
              <a:lnSpc>
                <a:spcPct val="110000"/>
              </a:lnSpc>
              <a:spcBef>
                <a:spcPts val="0"/>
              </a:spcBef>
              <a:buClrTx/>
              <a:buSzTx/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确认关联完成；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9" name="Shape 22"/>
          <p:cNvSpPr>
            <a:spLocks noChangeArrowheads="1"/>
          </p:cNvSpPr>
          <p:nvPr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230370" y="2890520"/>
            <a:ext cx="38227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971550" y="1072833"/>
            <a:ext cx="5080000" cy="635000"/>
          </a:xfrm>
          <a:prstGeom prst="rect">
            <a:avLst/>
          </a:prstGeom>
        </p:spPr>
        <p:txBody>
          <a:bodyPr/>
          <a:p/>
        </p:txBody>
      </p:sp>
      <p:sp>
        <p:nvSpPr>
          <p:cNvPr id="6" name="文本框 5"/>
          <p:cNvSpPr txBox="1"/>
          <p:nvPr/>
        </p:nvSpPr>
        <p:spPr>
          <a:xfrm>
            <a:off x="971550" y="4632008"/>
            <a:ext cx="5080000" cy="635000"/>
          </a:xfrm>
          <a:prstGeom prst="rect">
            <a:avLst/>
          </a:prstGeom>
        </p:spPr>
        <p:txBody>
          <a:bodyPr/>
          <a:p/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9625" y="1698625"/>
            <a:ext cx="7524750" cy="30359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0"/>
            <a:ext cx="5461159" cy="393859"/>
          </a:xfrm>
        </p:spPr>
        <p:txBody>
          <a:bodyPr/>
          <a:p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3.4 查看统计报表</a:t>
            </a: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点击左侧导航栏“统计报表”按钮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点击功能菜单中对应的报表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通过“院系/专业/班级”、“学年/学期”等筛选需要的数据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点击“自定义表格”按钮，可以选择表格显示的维度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5.  点击“批量导出”按钮，导出筛选的数据，跳转到下载中心进行下载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温馨提示：到下载中心下载时，如果表格较大，报表下载状态会显示“报表生成中”，请等待片刻即可。如长间还是显示“报表生成中”，可按键盘“F5”键，刷新网页。</a:t>
            </a:r>
            <a:endParaRPr lang="zh-CN" altLang="en-US" sz="90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467360" y="0"/>
            <a:ext cx="5461159" cy="393859"/>
          </a:xfr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kern="1200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cs typeface="+mj-cs"/>
              </a:defRPr>
            </a:lvl1pPr>
          </a:lstStyle>
          <a:p>
            <a:r>
              <a:rPr lang="en-US" altLang="zh-CN">
                <a:sym typeface="+mn-ea"/>
              </a:rPr>
              <a:t>5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查看数据中</a:t>
            </a:r>
            <a:r>
              <a:rPr lang="zh-CN" altLang="en-US">
                <a:sym typeface="+mn-ea"/>
              </a:rPr>
              <a:t>心</a:t>
            </a:r>
            <a:endParaRPr lang="zh-CN" altLang="en-US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1505" y="123190"/>
            <a:ext cx="6816725" cy="171386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点击数据中</a:t>
            </a: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心；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选择统计报表；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可选择对应实习不同阶段查看对应的统计报表</a:t>
            </a: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en-US" alt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可对需要导出的统计报表按自定义设置；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可导出表格；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从下载中心下载报表，如数据较多建议可分开导出；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1849755" y="-2298065"/>
            <a:ext cx="3655060" cy="418465"/>
          </a:xfrm>
          <a:prstGeom prst="rect">
            <a:avLst/>
          </a:prstGeom>
        </p:spPr>
        <p:txBody>
          <a:bodyPr/>
          <a:p/>
        </p:txBody>
      </p:sp>
      <p:sp>
        <p:nvSpPr>
          <p:cNvPr id="9" name="文本框 8"/>
          <p:cNvSpPr txBox="1"/>
          <p:nvPr/>
        </p:nvSpPr>
        <p:spPr>
          <a:xfrm>
            <a:off x="-1849755" y="7157085"/>
            <a:ext cx="3655060" cy="418465"/>
          </a:xfrm>
          <a:prstGeom prst="rect">
            <a:avLst/>
          </a:prstGeom>
        </p:spPr>
        <p:txBody>
          <a:bodyPr/>
          <a:p/>
        </p:txBody>
      </p:sp>
      <p:sp>
        <p:nvSpPr>
          <p:cNvPr id="3" name="文本框 2"/>
          <p:cNvSpPr txBox="1"/>
          <p:nvPr/>
        </p:nvSpPr>
        <p:spPr>
          <a:xfrm>
            <a:off x="899795" y="1000760"/>
            <a:ext cx="5080000" cy="635000"/>
          </a:xfrm>
          <a:prstGeom prst="rect">
            <a:avLst/>
          </a:prstGeom>
        </p:spPr>
        <p:txBody>
          <a:bodyPr/>
          <a:p/>
        </p:txBody>
      </p:sp>
      <p:sp>
        <p:nvSpPr>
          <p:cNvPr id="10" name="文本框 9"/>
          <p:cNvSpPr txBox="1"/>
          <p:nvPr/>
        </p:nvSpPr>
        <p:spPr>
          <a:xfrm>
            <a:off x="899795" y="5045710"/>
            <a:ext cx="5080000" cy="635000"/>
          </a:xfrm>
          <a:prstGeom prst="rect">
            <a:avLst/>
          </a:prstGeom>
        </p:spPr>
        <p:txBody>
          <a:bodyPr/>
          <a:p/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895" y="1851660"/>
            <a:ext cx="7747635" cy="3227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3.4 查看统计报表</a:t>
            </a: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点击左侧导航栏“统计报表”按钮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点击功能菜单中对应的报表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通过“院系/专业/班级”、“学年/学期”等筛选需要的数据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点击“自定义表格”按钮，可以选择表格显示的维度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5.  点击“批量导出”按钮，导出筛选的数据，跳转到下载中心进行下载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温馨提示：到下载中心下载时，如果表格较大，报表下载状态会显示“报表生成中”，请等待片刻即可。如长时间还是显示“报表生成中”，可按键盘“F5”键，刷新网页。</a:t>
            </a:r>
            <a:endParaRPr lang="zh-CN" altLang="en-US" sz="90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323850" y="123190"/>
            <a:ext cx="5461159" cy="393859"/>
          </a:xfr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kern="1200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cs typeface="+mj-cs"/>
              </a:defRPr>
            </a:lvl1pPr>
          </a:lstStyle>
          <a:p>
            <a:r>
              <a:rPr lang="en-US" altLang="zh-CN">
                <a:sym typeface="+mn-ea"/>
              </a:rPr>
              <a:t>5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2 </a:t>
            </a:r>
            <a:r>
              <a:rPr lang="zh-CN" altLang="zh-CN">
                <a:sym typeface="+mn-ea"/>
              </a:rPr>
              <a:t>导出实习资料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过程数据及资料</a:t>
            </a:r>
            <a:endParaRPr lang="zh-CN" altLang="en-US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3895" y="339725"/>
            <a:ext cx="6816725" cy="95821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点击统计报表，学生实习过程汇总；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可按课程，班级等筛选需要导出的范围，全选</a:t>
            </a: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en-US" alt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下载实习资料；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选择需要下载的资料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从下载中心处下载；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en-US" altLang="zh-CN" sz="10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0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+mj-ea"/>
              <a:defRPr/>
            </a:pPr>
            <a:endParaRPr kumimoji="0" lang="zh-CN" altLang="en-US" sz="10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1849755" y="-2298065"/>
            <a:ext cx="3655060" cy="418465"/>
          </a:xfrm>
          <a:prstGeom prst="rect">
            <a:avLst/>
          </a:prstGeom>
        </p:spPr>
        <p:txBody>
          <a:bodyPr/>
          <a:p/>
        </p:txBody>
      </p:sp>
      <p:sp>
        <p:nvSpPr>
          <p:cNvPr id="9" name="文本框 8"/>
          <p:cNvSpPr txBox="1"/>
          <p:nvPr/>
        </p:nvSpPr>
        <p:spPr>
          <a:xfrm>
            <a:off x="-1849755" y="7157085"/>
            <a:ext cx="3655060" cy="418465"/>
          </a:xfrm>
          <a:prstGeom prst="rect">
            <a:avLst/>
          </a:prstGeom>
        </p:spPr>
        <p:txBody>
          <a:bodyPr/>
          <a:p/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1779905"/>
            <a:ext cx="7205980" cy="3305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6.2</a:t>
            </a:r>
            <a:r>
              <a:rPr lang="zh-CN" altLang="en-US">
                <a:sym typeface="+mn-ea"/>
              </a:rPr>
              <a:t>问卷调查</a:t>
            </a:r>
            <a:endParaRPr lang="zh-CN" altLang="en-US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7360" y="339725"/>
            <a:ext cx="6816725" cy="95821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从教师事务；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点击问卷调查；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选择我的问题卷，根据需要创建问卷内容，提交；提交后不得修改；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en-US" altLang="zh-CN" sz="10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0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+mj-ea"/>
              <a:defRPr/>
            </a:pPr>
            <a:endParaRPr kumimoji="0" lang="zh-CN" altLang="en-US" sz="10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5650" y="5170488"/>
            <a:ext cx="5080000" cy="635000"/>
          </a:xfrm>
          <a:prstGeom prst="rect">
            <a:avLst/>
          </a:prstGeom>
        </p:spPr>
        <p:txBody>
          <a:bodyPr/>
          <a:p/>
        </p:txBody>
      </p:sp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611505" y="1369695"/>
            <a:ext cx="7826375" cy="36556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86000" y="2406015"/>
            <a:ext cx="4572000" cy="330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问卷调查；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7</a:t>
            </a:r>
            <a:r>
              <a:rPr lang="zh-CN" altLang="en-US"/>
              <a:t>、</a:t>
            </a:r>
            <a:r>
              <a:rPr lang="en-US" altLang="zh-CN"/>
              <a:t>1</a:t>
            </a:r>
            <a:r>
              <a:rPr lang="zh-CN" altLang="en-US"/>
              <a:t>微信小程</a:t>
            </a:r>
            <a:r>
              <a:rPr lang="en-US" altLang="zh-CN"/>
              <a:t>-</a:t>
            </a:r>
            <a:r>
              <a:rPr lang="zh-CN" altLang="en-US"/>
              <a:t>登录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39115" y="554990"/>
            <a:ext cx="6664325" cy="8102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微信扫描下方二维码关注校友邦教师端公众号，点击实践管理，工作台，进入登录界面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输入学校、账号、密码进行登录或使用验证码登录；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从在下方我的，设置里可以退出登录，切换账号或修改密码等；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5650" y="2178685"/>
            <a:ext cx="2211705" cy="2211705"/>
          </a:xfrm>
          <a:prstGeom prst="rect">
            <a:avLst/>
          </a:prstGeom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372225" y="339725"/>
            <a:ext cx="3363595" cy="400050"/>
          </a:xfrm>
          <a:prstGeom prst="rect">
            <a:avLst/>
          </a:prstGeom>
        </p:spPr>
        <p:txBody>
          <a:bodyPr/>
          <a:p/>
        </p:txBody>
      </p:sp>
      <p:sp>
        <p:nvSpPr>
          <p:cNvPr id="15" name="文本框 14"/>
          <p:cNvSpPr txBox="1"/>
          <p:nvPr/>
        </p:nvSpPr>
        <p:spPr>
          <a:xfrm>
            <a:off x="4336415" y="4705985"/>
            <a:ext cx="3363595" cy="400050"/>
          </a:xfrm>
          <a:prstGeom prst="rect">
            <a:avLst/>
          </a:prstGeom>
        </p:spPr>
        <p:txBody>
          <a:bodyPr/>
          <a:p>
            <a:r>
              <a:rPr lang="en-US"/>
              <a:t>=</a:t>
            </a:r>
            <a:endParaRPr lang="en-US"/>
          </a:p>
        </p:txBody>
      </p:sp>
      <p:sp>
        <p:nvSpPr>
          <p:cNvPr id="7" name="文本框 6"/>
          <p:cNvSpPr txBox="1"/>
          <p:nvPr/>
        </p:nvSpPr>
        <p:spPr>
          <a:xfrm>
            <a:off x="5518150" y="1524635"/>
            <a:ext cx="4857115" cy="518160"/>
          </a:xfrm>
          <a:prstGeom prst="rect">
            <a:avLst/>
          </a:prstGeom>
        </p:spPr>
        <p:txBody>
          <a:bodyPr/>
          <a:p/>
        </p:txBody>
      </p:sp>
      <p:pic>
        <p:nvPicPr>
          <p:cNvPr id="9" name="图片 8"/>
          <p:cNvPicPr/>
          <p:nvPr/>
        </p:nvPicPr>
        <p:blipFill>
          <a:blip r:embed="rId3"/>
        </p:blipFill>
        <p:spPr>
          <a:xfrm>
            <a:off x="5292090" y="2159635"/>
            <a:ext cx="3077845" cy="23418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18150" y="4950460"/>
            <a:ext cx="4857115" cy="518160"/>
          </a:xfrm>
          <a:prstGeom prst="rect">
            <a:avLst/>
          </a:prstGeom>
        </p:spPr>
        <p:txBody>
          <a:bodyPr/>
          <a:p/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920" y="2211705"/>
            <a:ext cx="2216785" cy="2138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1772285" y="1131570"/>
            <a:ext cx="6356350" cy="3068320"/>
          </a:xfrm>
          <a:prstGeom prst="rect">
            <a:avLst/>
          </a:prstGeom>
          <a:solidFill>
            <a:srgbClr val="EFEFEF"/>
          </a:solidFill>
          <a:ln w="12700">
            <a:noFill/>
            <a:miter lim="400000"/>
          </a:ln>
          <a:effectLst>
            <a:outerShdw dir="13500000" sy="23000" kx="1200000" algn="br" rotWithShape="0">
              <a:prstClr val="black">
                <a:alpha val="9000"/>
              </a:prstClr>
            </a:outerShdw>
            <a:reflection stA="45000" endPos="0" dist="50800" dir="5400000" sy="-100000" algn="bl" rotWithShape="0"/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476" y="923925"/>
            <a:ext cx="1772603" cy="939165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-1745153" y="-922362"/>
            <a:ext cx="1279706" cy="504321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ea typeface="字魂105号-简雅黑" panose="00000500000000000000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96240" y="1001078"/>
            <a:ext cx="967740" cy="50673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lstStyle/>
          <a:p>
            <a:pPr lvl="0" algn="dist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700" kern="0" dirty="0">
                <a:sym typeface="+mn-ea"/>
              </a:rPr>
              <a:t>目录</a:t>
            </a:r>
            <a:endParaRPr lang="zh-CN" sz="2700" kern="0" dirty="0">
              <a:sym typeface="+mn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48603" y="1484948"/>
            <a:ext cx="1286351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350" kern="0" dirty="0">
                <a:sym typeface="+mn-ea"/>
              </a:rPr>
              <a:t>CONTENTS</a:t>
            </a:r>
            <a:endParaRPr lang="zh-CN" sz="1350" kern="0" dirty="0">
              <a:sym typeface="+mn-ea"/>
            </a:endParaRPr>
          </a:p>
        </p:txBody>
      </p:sp>
      <p:sp>
        <p:nvSpPr>
          <p:cNvPr id="78" name="矩形 77"/>
          <p:cNvSpPr/>
          <p:nvPr>
            <p:custDataLst>
              <p:tags r:id="rId1"/>
            </p:custDataLst>
          </p:nvPr>
        </p:nvSpPr>
        <p:spPr>
          <a:xfrm>
            <a:off x="3204210" y="1863090"/>
            <a:ext cx="3944620" cy="8521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no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000" b="1" kern="0" dirty="0">
                <a:solidFill>
                  <a:schemeClr val="tx1"/>
                </a:solidFill>
                <a:sym typeface="+mn-ea"/>
              </a:rPr>
              <a:t>一、平台角色介绍</a:t>
            </a:r>
            <a:endParaRPr lang="zh-CN" sz="2000" b="1" kern="0" dirty="0">
              <a:solidFill>
                <a:schemeClr val="tx1"/>
              </a:solidFill>
              <a:sym typeface="+mn-ea"/>
            </a:endParaRPr>
          </a:p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 sz="2000" b="1" kern="0" dirty="0">
              <a:solidFill>
                <a:schemeClr val="tx1"/>
              </a:solidFill>
              <a:sym typeface="+mn-ea"/>
            </a:endParaRPr>
          </a:p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000" b="1" kern="0" dirty="0">
                <a:solidFill>
                  <a:schemeClr val="tx1"/>
                </a:solidFill>
                <a:sym typeface="+mn-ea"/>
              </a:rPr>
              <a:t>二、</a:t>
            </a:r>
            <a:r>
              <a:rPr lang="zh-CN" sz="2000" b="1" kern="0" dirty="0">
                <a:solidFill>
                  <a:schemeClr val="tx1"/>
                </a:solidFill>
                <a:sym typeface="+mn-ea"/>
              </a:rPr>
              <a:t>整体流程概述</a:t>
            </a:r>
            <a:endParaRPr lang="zh-CN" sz="1500" b="1" kern="0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0" name="组合 9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4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2" name="图片 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3203575" y="3148330"/>
            <a:ext cx="3943985" cy="31115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no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000" b="1" kern="0" dirty="0">
                <a:solidFill>
                  <a:schemeClr val="tx1"/>
                </a:solidFill>
                <a:sym typeface="+mn-ea"/>
              </a:rPr>
              <a:t>三、平台操作指南</a:t>
            </a:r>
            <a:endParaRPr lang="zh-CN" sz="1500" b="1" kern="0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7</a:t>
            </a:r>
            <a:r>
              <a:rPr lang="zh-CN" altLang="en-US">
                <a:sym typeface="+mn-ea"/>
              </a:rPr>
              <a:t>、</a:t>
            </a:r>
            <a:r>
              <a:rPr lang="en-US">
                <a:sym typeface="+mn-ea"/>
              </a:rPr>
              <a:t>2 </a:t>
            </a:r>
            <a:r>
              <a:rPr lang="zh-CN">
                <a:sym typeface="+mn-ea"/>
              </a:rPr>
              <a:t>小程序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工作台</a:t>
            </a:r>
            <a:endParaRPr lang="zh-CN" altLang="en-US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1137285"/>
            <a:ext cx="2113280" cy="33864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30" y="1156335"/>
            <a:ext cx="2103755" cy="343662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179705" y="1851660"/>
            <a:ext cx="695960" cy="2882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noAutofit/>
          </a:bodyPr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3895" y="555625"/>
            <a:ext cx="5467985" cy="33083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可切换为管理员，查看学院计划概况</a:t>
            </a:r>
            <a:endParaRPr kumimoji="0" lang="en-US" altLang="zh-CN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230" y="1275715"/>
            <a:ext cx="2204720" cy="3317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415" y="1203325"/>
            <a:ext cx="2221865" cy="3533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7</a:t>
            </a:r>
            <a:r>
              <a:rPr lang="zh-CN" altLang="en-US">
                <a:sym typeface="+mn-ea"/>
              </a:rPr>
              <a:t>、</a:t>
            </a:r>
            <a:r>
              <a:rPr lang="en-US">
                <a:sym typeface="+mn-ea"/>
              </a:rPr>
              <a:t>3 </a:t>
            </a:r>
            <a:r>
              <a:rPr lang="zh-CN">
                <a:sym typeface="+mn-ea"/>
              </a:rPr>
              <a:t>小程序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大数据</a:t>
            </a:r>
            <a:endParaRPr lang="zh-CN" altLang="en-US"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7585" y="1275080"/>
            <a:ext cx="2284730" cy="33667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90" y="1224915"/>
            <a:ext cx="2270760" cy="337693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2771775" y="4299585"/>
            <a:ext cx="384175" cy="431800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5795645" y="4299585"/>
            <a:ext cx="415290" cy="4318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83260" y="554990"/>
            <a:ext cx="6482715" cy="58102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>
              <a:lnSpc>
                <a:spcPct val="120000"/>
              </a:lnSpc>
            </a:pPr>
            <a:r>
              <a:rPr lang="zh-CN" altLang="en-US" sz="1200" b="0"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</a:t>
            </a:r>
            <a:r>
              <a:rPr lang="en-US" altLang="zh-CN" sz="1200" b="0"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1200" b="0"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增值业务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实时监控数据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在小程序端的显示（网页端为数据监控大屏）；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b="0"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</a:t>
            </a:r>
            <a:r>
              <a:rPr lang="en-US" altLang="zh-CN" sz="1200" b="0"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可在移动端随时查看实时数据和相关统计数据；</a:t>
            </a:r>
            <a:endParaRPr kumimoji="0" lang="en-US" altLang="zh-CN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7</a:t>
            </a:r>
            <a:r>
              <a:rPr lang="zh-CN" altLang="en-US">
                <a:sym typeface="+mn-ea"/>
              </a:rPr>
              <a:t>、</a:t>
            </a:r>
            <a:r>
              <a:rPr lang="en-US">
                <a:sym typeface="+mn-ea"/>
              </a:rPr>
              <a:t>4 </a:t>
            </a:r>
            <a:r>
              <a:rPr lang="zh-CN">
                <a:sym typeface="+mn-ea"/>
              </a:rPr>
              <a:t>小程序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消息</a:t>
            </a:r>
            <a:endParaRPr lang="zh-CN" altLang="en-US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7995" y="4629150"/>
            <a:ext cx="5080000" cy="1038225"/>
          </a:xfrm>
          <a:prstGeom prst="rect">
            <a:avLst/>
          </a:prstGeom>
        </p:spPr>
        <p:txBody>
          <a:bodyPr/>
          <a:p/>
        </p:txBody>
      </p:sp>
      <p:sp>
        <p:nvSpPr>
          <p:cNvPr id="5" name="文本框 4"/>
          <p:cNvSpPr txBox="1"/>
          <p:nvPr/>
        </p:nvSpPr>
        <p:spPr>
          <a:xfrm>
            <a:off x="683260" y="51435"/>
            <a:ext cx="6816725" cy="136906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从小程序，右下角，点击消息；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可选择查看实习消息、系统消息、学校公告、互动消息等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en-US" altLang="zh-CN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“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我的学生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”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，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可与学生发送信息；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</a:t>
            </a: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学校公告</a:t>
            </a: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，可发布公告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5650" y="-2310765"/>
            <a:ext cx="4939665" cy="533400"/>
          </a:xfrm>
          <a:prstGeom prst="rect">
            <a:avLst/>
          </a:prstGeom>
        </p:spPr>
        <p:txBody>
          <a:bodyPr/>
          <a:p/>
        </p:txBody>
      </p:sp>
      <p:pic>
        <p:nvPicPr>
          <p:cNvPr id="4" name="图片 3"/>
          <p:cNvPicPr/>
          <p:nvPr/>
        </p:nvPicPr>
        <p:blipFill>
          <a:blip r:embed="rId1"/>
        </p:blipFill>
        <p:spPr>
          <a:xfrm>
            <a:off x="971550" y="1454785"/>
            <a:ext cx="4982210" cy="36683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35150" y="2427605"/>
            <a:ext cx="4939665" cy="533400"/>
          </a:xfrm>
          <a:prstGeom prst="rect">
            <a:avLst/>
          </a:prstGeom>
        </p:spPr>
        <p:txBody>
          <a:bodyPr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7</a:t>
            </a:r>
            <a:r>
              <a:rPr lang="zh-CN" altLang="en-US">
                <a:sym typeface="+mn-ea"/>
              </a:rPr>
              <a:t>、</a:t>
            </a:r>
            <a:r>
              <a:rPr lang="en-US">
                <a:sym typeface="+mn-ea"/>
              </a:rPr>
              <a:t>5 </a:t>
            </a:r>
            <a:r>
              <a:rPr lang="zh-CN">
                <a:sym typeface="+mn-ea"/>
              </a:rPr>
              <a:t>小程序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我的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客服与反馈</a:t>
            </a:r>
            <a:endParaRPr lang="zh-CN" altLang="en-US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3850" y="5506085"/>
            <a:ext cx="5080000" cy="530225"/>
          </a:xfrm>
          <a:prstGeom prst="rect">
            <a:avLst/>
          </a:prstGeom>
        </p:spPr>
        <p:txBody>
          <a:bodyPr/>
          <a:p/>
        </p:txBody>
      </p:sp>
      <p:sp>
        <p:nvSpPr>
          <p:cNvPr id="5" name="文本框 4"/>
          <p:cNvSpPr txBox="1"/>
          <p:nvPr/>
        </p:nvSpPr>
        <p:spPr>
          <a:xfrm>
            <a:off x="683260" y="51435"/>
            <a:ext cx="6816725" cy="136906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从小程序，右下角，点击我的；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选择客服与反馈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en-US" altLang="zh-CN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可查看常见问题；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也可按问题分类查找自助解决；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750" y="-843280"/>
            <a:ext cx="5382260" cy="458470"/>
          </a:xfrm>
          <a:prstGeom prst="rect">
            <a:avLst/>
          </a:prstGeom>
        </p:spPr>
        <p:txBody>
          <a:bodyPr/>
          <a:p/>
        </p:txBody>
      </p:sp>
      <p:sp>
        <p:nvSpPr>
          <p:cNvPr id="6" name="文本框 5"/>
          <p:cNvSpPr txBox="1"/>
          <p:nvPr/>
        </p:nvSpPr>
        <p:spPr>
          <a:xfrm>
            <a:off x="539750" y="4592320"/>
            <a:ext cx="5382260" cy="458470"/>
          </a:xfrm>
          <a:prstGeom prst="rect">
            <a:avLst/>
          </a:prstGeom>
        </p:spPr>
        <p:txBody>
          <a:bodyPr/>
          <a:p/>
        </p:txBody>
      </p:sp>
      <p:sp>
        <p:nvSpPr>
          <p:cNvPr id="7" name="文本框 6"/>
          <p:cNvSpPr txBox="1"/>
          <p:nvPr/>
        </p:nvSpPr>
        <p:spPr>
          <a:xfrm>
            <a:off x="1043940" y="-973455"/>
            <a:ext cx="5071745" cy="419100"/>
          </a:xfrm>
          <a:prstGeom prst="rect">
            <a:avLst/>
          </a:prstGeom>
        </p:spPr>
        <p:txBody>
          <a:bodyPr/>
          <a:p/>
        </p:txBody>
      </p:sp>
      <p:pic>
        <p:nvPicPr>
          <p:cNvPr id="9" name="图片 8"/>
          <p:cNvPicPr/>
          <p:nvPr/>
        </p:nvPicPr>
        <p:blipFill>
          <a:blip r:embed="rId1"/>
        </p:blipFill>
        <p:spPr>
          <a:xfrm>
            <a:off x="1043940" y="1420495"/>
            <a:ext cx="5088255" cy="343725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43940" y="4509770"/>
            <a:ext cx="5071745" cy="419100"/>
          </a:xfrm>
          <a:prstGeom prst="rect">
            <a:avLst/>
          </a:prstGeom>
        </p:spPr>
        <p:txBody>
          <a:bodyPr/>
          <a:p/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-10954" y="1255395"/>
            <a:ext cx="9154478" cy="2175034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28186" y="952976"/>
            <a:ext cx="7687628" cy="267938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14764" y="0"/>
            <a:ext cx="9158764" cy="515207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" name="Shape 26"/>
          <p:cNvSpPr/>
          <p:nvPr/>
        </p:nvSpPr>
        <p:spPr>
          <a:xfrm>
            <a:off x="3091339" y="1433036"/>
            <a:ext cx="2961323" cy="64516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dist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600" b="1" kern="0" dirty="0">
                <a:sym typeface="微软雅黑" panose="020B0503020204020204" pitchFamily="34" charset="-122"/>
              </a:rPr>
              <a:t>谢谢观看</a:t>
            </a:r>
            <a:endParaRPr lang="zh-CN" sz="3600" b="1" kern="0" dirty="0">
              <a:sym typeface="微软雅黑" panose="020B0503020204020204" pitchFamily="34" charset="-122"/>
            </a:endParaRPr>
          </a:p>
        </p:txBody>
      </p:sp>
      <p:sp>
        <p:nvSpPr>
          <p:cNvPr id="3" name="Shape 26"/>
          <p:cNvSpPr/>
          <p:nvPr/>
        </p:nvSpPr>
        <p:spPr>
          <a:xfrm>
            <a:off x="3203258" y="2355215"/>
            <a:ext cx="3814763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algn="l" fontAlgn="auto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350">
                <a:sym typeface="+mn-ea"/>
              </a:rPr>
              <a:t>客服电话：</a:t>
            </a:r>
            <a:r>
              <a:rPr lang="en-US" altLang="zh-CN" sz="1350">
                <a:sym typeface="+mn-ea"/>
              </a:rPr>
              <a:t>0579-82722068</a:t>
            </a:r>
            <a:endParaRPr lang="zh-CN" altLang="en-US" sz="1350" baseline="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172778" y="2167890"/>
            <a:ext cx="28670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010978" y="3966210"/>
            <a:ext cx="1122521" cy="359569"/>
            <a:chOff x="8365" y="9148"/>
            <a:chExt cx="2357" cy="755"/>
          </a:xfrm>
        </p:grpSpPr>
        <p:sp>
          <p:nvSpPr>
            <p:cNvPr id="6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1" descr="矩形 23552"/>
          <p:cNvSpPr>
            <a:spLocks noChangeArrowheads="1"/>
          </p:cNvSpPr>
          <p:nvPr/>
        </p:nvSpPr>
        <p:spPr bwMode="auto">
          <a:xfrm>
            <a:off x="308610" y="133985"/>
            <a:ext cx="3818890" cy="32194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rIns="45718" rtlCol="0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b="1" kern="0" dirty="0">
                <a:solidFill>
                  <a:schemeClr val="tx1"/>
                </a:solidFill>
                <a:sym typeface="+mn-ea"/>
              </a:rPr>
              <a:t>一、平台角色介绍</a:t>
            </a:r>
            <a:endParaRPr lang="en-US" altLang="zh-CN" sz="1500" b="1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25" name="TextBox 39"/>
          <p:cNvSpPr/>
          <p:nvPr/>
        </p:nvSpPr>
        <p:spPr>
          <a:xfrm>
            <a:off x="2776220" y="706755"/>
            <a:ext cx="3484880" cy="113601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no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 altLang="en-US" sz="1200" kern="0" dirty="0">
              <a:solidFill>
                <a:schemeClr val="tx1"/>
              </a:solidFill>
              <a:sym typeface="+mn-ea"/>
            </a:endParaRPr>
          </a:p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 altLang="en-US" sz="1200" kern="0" dirty="0">
              <a:solidFill>
                <a:schemeClr val="tx1"/>
              </a:solidFill>
              <a:sym typeface="+mn-ea"/>
            </a:endParaRPr>
          </a:p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 altLang="en-US" sz="1200" kern="0" dirty="0">
              <a:solidFill>
                <a:schemeClr val="tx1"/>
              </a:solidFill>
              <a:sym typeface="+mn-ea"/>
            </a:endParaRPr>
          </a:p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200">
                <a:sym typeface="+mn-ea"/>
              </a:rPr>
              <a:t>中</a:t>
            </a:r>
            <a:r>
              <a:rPr lang="zh-CN" altLang="en-US" sz="1200">
                <a:sym typeface="+mn-ea"/>
              </a:rPr>
              <a:t>实习</a:t>
            </a:r>
            <a:endParaRPr lang="zh-CN" altLang="en-US" sz="12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Shape 22"/>
          <p:cNvSpPr>
            <a:spLocks noChangeArrowheads="1"/>
          </p:cNvSpPr>
          <p:nvPr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5150" y="1459865"/>
            <a:ext cx="8051165" cy="16859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en-US" altLang="zh-CN" sz="20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    </a:t>
            </a:r>
            <a:r>
              <a:rPr lang="zh-CN" altLang="en-US" sz="20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实习负责人：一般指实习课程负责老师，如专业管理员（系主任、专业主任、专业负责老师）或者学院教务秘书等角色，主要通过平台落实实习课程。</a:t>
            </a:r>
            <a:endParaRPr lang="zh-CN" altLang="en-US" sz="20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1" descr="矩形 23552"/>
          <p:cNvSpPr>
            <a:spLocks noChangeArrowheads="1"/>
          </p:cNvSpPr>
          <p:nvPr/>
        </p:nvSpPr>
        <p:spPr bwMode="auto">
          <a:xfrm>
            <a:off x="308610" y="133985"/>
            <a:ext cx="3818890" cy="32194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rIns="45718" rtlCol="0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500" b="1" kern="0" dirty="0">
                <a:solidFill>
                  <a:schemeClr val="tx1"/>
                </a:solidFill>
                <a:sym typeface="+mn-ea"/>
              </a:rPr>
              <a:t>二、整体流程概述</a:t>
            </a:r>
            <a:endParaRPr lang="zh-CN" altLang="en-US" sz="1500" b="1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Shape 22"/>
          <p:cNvSpPr>
            <a:spLocks noChangeArrowheads="1"/>
          </p:cNvSpPr>
          <p:nvPr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1438910" y="2168525"/>
            <a:ext cx="1534160" cy="5480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0" marR="0" lvl="0" algn="l" defTabSz="914400" rtl="0" eaLnBrk="1" fontAlgn="base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</a:pPr>
            <a:endParaRPr lang="en-US" altLang="zh-CN" sz="1200">
              <a:solidFill>
                <a:schemeClr val="tx1"/>
              </a:solidFill>
              <a:latin typeface="+mn-ea"/>
              <a:sym typeface="+mn-ea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tx1"/>
                </a:solidFill>
                <a:latin typeface="+mn-ea"/>
                <a:sym typeface="+mn-ea"/>
              </a:rPr>
              <a:t>   发布实习计划</a:t>
            </a:r>
            <a:endParaRPr lang="zh-CN" altLang="en-US" sz="1200">
              <a:solidFill>
                <a:schemeClr val="tx1"/>
              </a:solidFill>
              <a:latin typeface="+mn-ea"/>
            </a:endParaRPr>
          </a:p>
          <a:p>
            <a:pPr algn="l"/>
            <a:endParaRPr lang="zh-CN" altLang="en-US" sz="1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流程图: 过程 3"/>
          <p:cNvSpPr/>
          <p:nvPr>
            <p:custDataLst>
              <p:tags r:id="rId2"/>
            </p:custDataLst>
          </p:nvPr>
        </p:nvSpPr>
        <p:spPr>
          <a:xfrm>
            <a:off x="3634105" y="2167890"/>
            <a:ext cx="1421765" cy="518795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>
                <a:solidFill>
                  <a:schemeClr val="tx1"/>
                </a:solidFill>
                <a:latin typeface="+mn-ea"/>
              </a:rPr>
              <a:t>查看数据中心</a:t>
            </a:r>
            <a:endParaRPr lang="en-US" altLang="zh-CN" sz="1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5716905" y="2168525"/>
            <a:ext cx="1464310" cy="5187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>
                <a:solidFill>
                  <a:schemeClr val="tx1"/>
                </a:solidFill>
                <a:latin typeface="+mn-ea"/>
                <a:ea typeface="Calibri" panose="020F0502020204030204" pitchFamily="34" charset="0"/>
                <a:sym typeface="+mn-ea"/>
              </a:rPr>
              <a:t>导出</a:t>
            </a:r>
            <a:r>
              <a:rPr lang="zh-CN" altLang="en-US" sz="1200">
                <a:solidFill>
                  <a:schemeClr val="tx1"/>
                </a:solidFill>
                <a:latin typeface="+mn-ea"/>
              </a:rPr>
              <a:t>实习资料</a:t>
            </a:r>
            <a:endParaRPr lang="zh-CN" altLang="en-US" sz="1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右箭头 7"/>
          <p:cNvSpPr/>
          <p:nvPr>
            <p:custDataLst>
              <p:tags r:id="rId4"/>
            </p:custDataLst>
          </p:nvPr>
        </p:nvSpPr>
        <p:spPr>
          <a:xfrm>
            <a:off x="3206750" y="2425700"/>
            <a:ext cx="215900" cy="7556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右箭头 8"/>
          <p:cNvSpPr/>
          <p:nvPr>
            <p:custDataLst>
              <p:tags r:id="rId5"/>
            </p:custDataLst>
          </p:nvPr>
        </p:nvSpPr>
        <p:spPr>
          <a:xfrm>
            <a:off x="5290185" y="2416810"/>
            <a:ext cx="215900" cy="7556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同侧圆角矩形 11"/>
          <p:cNvSpPr/>
          <p:nvPr>
            <p:custDataLst>
              <p:tags r:id="rId6"/>
            </p:custDataLst>
          </p:nvPr>
        </p:nvSpPr>
        <p:spPr>
          <a:xfrm>
            <a:off x="3773170" y="1793875"/>
            <a:ext cx="699770" cy="365760"/>
          </a:xfrm>
          <a:prstGeom prst="round2SameRect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/>
              <a:t>实习中</a:t>
            </a:r>
            <a:endParaRPr lang="en-US" altLang="zh-CN" sz="1000"/>
          </a:p>
        </p:txBody>
      </p:sp>
      <p:sp>
        <p:nvSpPr>
          <p:cNvPr id="13" name="同侧圆角矩形 12"/>
          <p:cNvSpPr/>
          <p:nvPr>
            <p:custDataLst>
              <p:tags r:id="rId7"/>
            </p:custDataLst>
          </p:nvPr>
        </p:nvSpPr>
        <p:spPr>
          <a:xfrm>
            <a:off x="5722620" y="1782445"/>
            <a:ext cx="683260" cy="386080"/>
          </a:xfrm>
          <a:prstGeom prst="round2Same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/>
              <a:t>实习后</a:t>
            </a:r>
            <a:endParaRPr lang="zh-CN" altLang="en-US" sz="1000"/>
          </a:p>
        </p:txBody>
      </p:sp>
      <p:sp>
        <p:nvSpPr>
          <p:cNvPr id="2" name="同侧圆角矩形 1"/>
          <p:cNvSpPr/>
          <p:nvPr>
            <p:custDataLst>
              <p:tags r:id="rId8"/>
            </p:custDataLst>
          </p:nvPr>
        </p:nvSpPr>
        <p:spPr>
          <a:xfrm>
            <a:off x="1438910" y="1802130"/>
            <a:ext cx="735330" cy="365760"/>
          </a:xfrm>
          <a:prstGeom prst="round2SameRect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/>
              <a:t>实习前</a:t>
            </a:r>
            <a:endParaRPr lang="en-US" altLang="zh-CN" sz="100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3215" y="195580"/>
            <a:ext cx="5461000" cy="768350"/>
          </a:xfrm>
        </p:spPr>
        <p:txBody>
          <a:bodyPr/>
          <a:p>
            <a:br>
              <a:rPr lang="zh-CN" kern="0" dirty="0">
                <a:sym typeface="+mn-ea"/>
              </a:rPr>
            </a:br>
            <a:br>
              <a:rPr lang="zh-CN" kern="0" dirty="0">
                <a:sym typeface="+mn-ea"/>
              </a:rPr>
            </a:br>
            <a:br>
              <a:rPr lang="zh-CN" kern="0" dirty="0">
                <a:sym typeface="+mn-ea"/>
              </a:rPr>
            </a:br>
            <a:br>
              <a:rPr lang="zh-CN" kern="0" dirty="0">
                <a:sym typeface="+mn-ea"/>
              </a:rPr>
            </a:br>
            <a:br>
              <a:rPr lang="zh-CN" kern="0" dirty="0">
                <a:sym typeface="+mn-ea"/>
              </a:rPr>
            </a:br>
            <a:r>
              <a:rPr lang="zh-CN" kern="0" dirty="0">
                <a:sym typeface="+mn-ea"/>
              </a:rPr>
              <a:t>三</a:t>
            </a:r>
            <a: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、平台操作指南</a:t>
            </a:r>
            <a:br>
              <a:rPr lang="zh-CN" kern="0" dirty="0">
                <a:sym typeface="+mn-ea"/>
              </a:rPr>
            </a:br>
            <a:br>
              <a:rPr lang="zh-CN" kern="0" dirty="0">
                <a:sym typeface="+mn-ea"/>
              </a:rPr>
            </a:br>
            <a:r>
              <a:rPr lang="en-US" altLang="zh-CN" kern="0" dirty="0">
                <a:sym typeface="+mn-ea"/>
              </a:rPr>
              <a:t>3</a:t>
            </a:r>
            <a:r>
              <a:rPr lang="en-US" altLang="zh-CN" kern="0" dirty="0">
                <a:sym typeface="+mn-ea"/>
              </a:rPr>
              <a:t>.</a:t>
            </a:r>
            <a:r>
              <a:rPr lang="en-US" altLang="zh-CN" kern="0" dirty="0">
                <a:latin typeface="+mj-ea"/>
                <a:ea typeface="+mj-ea"/>
                <a:cs typeface="+mj-ea"/>
                <a:sym typeface="+mn-ea"/>
              </a:rPr>
              <a:t>1</a:t>
            </a:r>
            <a:r>
              <a:rPr lang="zh-CN" altLang="en-US" noProof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+mj-ea"/>
                <a:sym typeface="Calibri" panose="020F0502020204030204" pitchFamily="34" charset="0"/>
              </a:rPr>
              <a:t>电脑网页端登录</a:t>
            </a:r>
            <a:br>
              <a:rPr lang="zh-CN" kern="0" dirty="0">
                <a:sym typeface="+mn-ea"/>
              </a:rPr>
            </a:br>
            <a:endParaRPr lang="zh-CN" altLang="en-US" sz="1200" noProof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  <a:cs typeface="+mj-ea"/>
              <a:sym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7220" y="627380"/>
            <a:ext cx="6816725" cy="125285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建议选择最新谷歌浏览器中打开：www.xybsyw.com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或百度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“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校友邦官网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”</a:t>
            </a:r>
            <a:endParaRPr kumimoji="0" lang="en-US" altLang="zh-CN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官网首页右上角点击“教师登录”</a:t>
            </a:r>
            <a:endParaRPr kumimoji="0" lang="en-US" alt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选择您要登录的学校(可通过选择省份或者关键字搜索学校）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输入账号和密码直接登录/或选择扫码登录使用小程序教师端扫码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首次登入时需绑定手机，并重设密码。如绑定手机后，忘记密码时可自行重置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2095" y="5221923"/>
            <a:ext cx="5080000" cy="635000"/>
          </a:xfrm>
          <a:prstGeom prst="rect">
            <a:avLst/>
          </a:prstGeom>
        </p:spPr>
        <p:txBody>
          <a:bodyPr/>
          <a:p/>
        </p:txBody>
      </p:sp>
      <p:pic>
        <p:nvPicPr>
          <p:cNvPr id="7" name="图片 6"/>
          <p:cNvPicPr/>
          <p:nvPr/>
        </p:nvPicPr>
        <p:blipFill>
          <a:blip r:embed="rId1"/>
        </p:blipFill>
        <p:spPr>
          <a:xfrm>
            <a:off x="941070" y="2091055"/>
            <a:ext cx="6481445" cy="26314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17220" y="4862830"/>
            <a:ext cx="4380865" cy="494665"/>
          </a:xfrm>
          <a:prstGeom prst="rect">
            <a:avLst/>
          </a:prstGeom>
        </p:spPr>
        <p:txBody>
          <a:bodyPr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27405" y="1560195"/>
            <a:ext cx="7687945" cy="332359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395605" y="123190"/>
            <a:ext cx="5461159" cy="393859"/>
          </a:xfrm>
        </p:spPr>
        <p:txBody>
          <a:bodyPr/>
          <a:p>
            <a:r>
              <a:rPr lang="en-US" altLang="zh-CN"/>
              <a:t>3.2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899160" y="195580"/>
            <a:ext cx="3048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创建实习计划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27405" y="516890"/>
            <a:ext cx="6181090" cy="9347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从实习安排；</a:t>
            </a:r>
            <a:endParaRPr lang="zh-CN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点击实习计划；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创建计划或导入计划，如多长条计划可下载表格填写，批量导入计划；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460" y="12700"/>
            <a:ext cx="5461159" cy="393859"/>
          </a:xfrm>
        </p:spPr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3.3 </a:t>
            </a:r>
            <a:r>
              <a:rPr lang="zh-CN" altLang="en-US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设置计划</a:t>
            </a:r>
            <a:endParaRPr lang="zh-CN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315" y="411480"/>
            <a:ext cx="4676140" cy="173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计划名称：建议输入年级</a:t>
            </a:r>
            <a:r>
              <a:rPr lang="en-US" altLang="zh-CN" sz="1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+</a:t>
            </a:r>
            <a:r>
              <a:rPr lang="zh-CN" altLang="en-US" sz="1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院系</a:t>
            </a:r>
            <a:r>
              <a:rPr lang="en-US" altLang="zh-CN" sz="1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+</a:t>
            </a:r>
            <a:r>
              <a:rPr lang="zh-CN" altLang="en-US" sz="1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实习类型；</a:t>
            </a:r>
            <a:endParaRPr lang="zh-CN" altLang="en-US" sz="1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实习时间：设置实习开始和结束时间，建议与培养方案保持一致；如为</a:t>
            </a:r>
            <a:r>
              <a:rPr lang="zh-CN" altLang="en-US" sz="10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跨学期的实习，默认统计报表归档学期为开始时间所在学期，且可以手动归档学期；</a:t>
            </a:r>
            <a:endParaRPr lang="zh-CN" altLang="en-US" sz="10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实践课程：可按内容搜索相关课程，如未找到对应可能，可从左下角点新增，也可通过实践课程模块新增课程后再重新选择；</a:t>
            </a:r>
            <a:endParaRPr lang="zh-CN" sz="1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实习负责老师：为实习计划负责老师，可指定老师来设置实习要求和创建实习项目；</a:t>
            </a:r>
            <a:endParaRPr lang="zh-CN" sz="10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安排学生：选择对应需要参加的班级或者学生；</a:t>
            </a:r>
            <a:endParaRPr lang="zh-CN" sz="1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购买保险：选择未购买或已购买，未购买可在线从实习保险模块购买后再填写相关保单内容；（购买保险详见下页）</a:t>
            </a:r>
            <a:endParaRPr lang="zh-CN" sz="1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0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更多设置：可根据培养方案完善内容，</a:t>
            </a:r>
            <a:r>
              <a:rPr lang="zh-CN" altLang="en-US" sz="10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点击发布会自动跳转到实习要求设置界面；带</a:t>
            </a:r>
            <a:r>
              <a:rPr lang="en-US" altLang="zh-CN" sz="10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*</a:t>
            </a:r>
            <a:r>
              <a:rPr lang="zh-CN" altLang="en-US" sz="10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号为必填项</a:t>
            </a:r>
            <a:endParaRPr lang="zh-CN" sz="10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lang="zh-CN" altLang="en-US" sz="1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r>
              <a:rPr lang="en-US" altLang="zh-CN" sz="1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   </a:t>
            </a:r>
            <a:endParaRPr kumimoji="0" lang="zh-CN" altLang="en-US" sz="10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algn="l" defTabSz="914400">
              <a:lnSpc>
                <a:spcPct val="130000"/>
              </a:lnSpc>
              <a:buClrTx/>
              <a:buSzTx/>
              <a:defRPr/>
            </a:pPr>
            <a:endParaRPr lang="zh-CN" altLang="en-US" sz="1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7900" y="641985"/>
            <a:ext cx="4270375" cy="4250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539750" y="555625"/>
            <a:ext cx="8341995" cy="2999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4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附：</a:t>
            </a:r>
            <a:r>
              <a:rPr lang="en-US" altLang="zh-CN" sz="14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PICC实习生意外伤害保险</a:t>
            </a:r>
            <a:r>
              <a:rPr lang="zh-CN" altLang="en-US" sz="14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操作说明</a:t>
            </a:r>
            <a:endParaRPr lang="en-US" altLang="zh-CN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2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PICC实习生意外伤害保险</a:t>
            </a:r>
            <a:r>
              <a:rPr lang="en-US" altLang="zh-CN" sz="12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2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由中国人民保险公司（PICC)承保。主要优势：</a:t>
            </a:r>
            <a:endParaRPr lang="zh-CN" altLang="en-US" sz="12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1、线上投保操作便捷，数据收集、汇总全面准确；</a:t>
            </a:r>
            <a:endParaRPr lang="zh-CN" altLang="en-US" sz="12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2、保险套餐灵活多样，适用于1-2周的认知实习、1-2个月的专业实习、3个月</a:t>
            </a:r>
            <a:r>
              <a:rPr lang="en-US" altLang="zh-CN" sz="12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zh-CN" altLang="en-US" sz="12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或以上的毕业实习和风险系数高的高危行业套餐等；</a:t>
            </a:r>
            <a:endParaRPr lang="zh-CN" altLang="en-US" sz="12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3、保费低、保额高，性价比超高；</a:t>
            </a:r>
            <a:endParaRPr lang="zh-CN" altLang="en-US" sz="12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4、保障全面，投保、出险适用于全国范围，包括意外伤害保险、附加急性病身故保险、交通工具乘客意外伤害保险等（详见下页）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sz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注意事项：当天可以购买最早次日起保的订单，建议尽量提前下单。</a:t>
            </a:r>
            <a:endParaRPr lang="zh-CN" altLang="en-US" sz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</a:t>
            </a:r>
            <a:r>
              <a:rPr lang="zh-CN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说明：</a:t>
            </a:r>
            <a:r>
              <a:rPr lang="zh-CN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鼠标双击右侧文件图片打开操作流程</a:t>
            </a:r>
            <a:r>
              <a:rPr lang="en-US" altLang="zh-CN" sz="1200">
                <a:ea typeface="宋体" panose="02010600030101010101" pitchFamily="2" charset="-122"/>
                <a:sym typeface="+mn-ea"/>
              </a:rPr>
              <a:t>→</a:t>
            </a:r>
            <a:endParaRPr lang="en-US" altLang="zh-CN" sz="1200">
              <a:ea typeface="宋体" panose="02010600030101010101" pitchFamily="2" charset="-122"/>
              <a:sym typeface="+mn-ea"/>
            </a:endParaRPr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580380" y="3796030"/>
          <a:ext cx="971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showAsIcon="1" r:id="rId1" imgW="971550" imgH="666750" progId="Package">
                  <p:embed/>
                </p:oleObj>
              </mc:Choice>
              <mc:Fallback>
                <p:oleObj name="" showAsIcon="1" r:id="rId1" imgW="971550" imgH="666750" progId="Package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80380" y="3796030"/>
                        <a:ext cx="97155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3.4 </a:t>
            </a:r>
            <a:r>
              <a:rPr lang="zh-CN" altLang="en-US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设置要求</a:t>
            </a:r>
            <a:endParaRPr lang="zh-CN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1505" y="483235"/>
            <a:ext cx="8355965" cy="6057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根据需要选择实习要求，所有选项为自定义设置或由校级管理员统一设置要求规则，即学生在本次实习中需要完成的实习任务：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如常用设置：签到、周志、实习报告、成绩鉴定等；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设置相关要求，或者完成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标</a:t>
            </a: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*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号必填后，点击提交完成设置；</a:t>
            </a:r>
            <a:endParaRPr lang="en-US" altLang="zh-CN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5015" y="4686935"/>
            <a:ext cx="4673600" cy="562610"/>
          </a:xfrm>
          <a:prstGeom prst="rect">
            <a:avLst/>
          </a:prstGeom>
        </p:spPr>
        <p:txBody>
          <a:bodyPr/>
          <a:p/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5525" y="1240790"/>
            <a:ext cx="4552950" cy="3773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5.xml><?xml version="1.0" encoding="utf-8"?>
<p:tagLst xmlns:p="http://schemas.openxmlformats.org/presentationml/2006/main">
  <p:tag name="KSO_WM_DIAGRAM_VIRTUALLY_FRAME" val="{&quot;height&quot;:221.7,&quot;left&quot;:173.56251968503938,&quot;top&quot;:94.3,&quot;width&quot;:480.1374803149606}"/>
</p:tagLst>
</file>

<file path=ppt/tags/tag126.xml><?xml version="1.0" encoding="utf-8"?>
<p:tagLst xmlns:p="http://schemas.openxmlformats.org/presentationml/2006/main">
  <p:tag name="KSO_WM_DIAGRAM_VIRTUALLY_FRAME" val="{&quot;height&quot;:221.7,&quot;left&quot;:173.56251968503938,&quot;top&quot;:94.3,&quot;width&quot;:480.1374803149606}"/>
</p:tagLst>
</file>

<file path=ppt/tags/tag127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128.xml><?xml version="1.0" encoding="utf-8"?>
<p:tagLst xmlns:p="http://schemas.openxmlformats.org/presentationml/2006/main">
  <p:tag name="KSO_WM_DIAGRAM_VIRTUALLY_FRAME" val="{&quot;height&quot;:118.75,&quot;left&quot;:31.15,&quot;top&quot;:92.85,&quot;width&quot;:622.5}"/>
</p:tagLst>
</file>

<file path=ppt/tags/tag129.xml><?xml version="1.0" encoding="utf-8"?>
<p:tagLst xmlns:p="http://schemas.openxmlformats.org/presentationml/2006/main">
  <p:tag name="KSO_WM_DIAGRAM_VIRTUALLY_FRAME" val="{&quot;height&quot;:118.75,&quot;left&quot;:31.15,&quot;top&quot;:92.85,&quot;width&quot;:622.5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DIAGRAM_VIRTUALLY_FRAME" val="{&quot;height&quot;:118.75,&quot;left&quot;:31.15,&quot;top&quot;:92.85,&quot;width&quot;:622.5}"/>
</p:tagLst>
</file>

<file path=ppt/tags/tag131.xml><?xml version="1.0" encoding="utf-8"?>
<p:tagLst xmlns:p="http://schemas.openxmlformats.org/presentationml/2006/main">
  <p:tag name="KSO_WM_DIAGRAM_VIRTUALLY_FRAME" val="{&quot;height&quot;:118.75,&quot;left&quot;:31.15,&quot;top&quot;:92.85,&quot;width&quot;:622.5}"/>
</p:tagLst>
</file>

<file path=ppt/tags/tag132.xml><?xml version="1.0" encoding="utf-8"?>
<p:tagLst xmlns:p="http://schemas.openxmlformats.org/presentationml/2006/main">
  <p:tag name="KSO_WM_DIAGRAM_VIRTUALLY_FRAME" val="{&quot;height&quot;:118.75,&quot;left&quot;:31.15,&quot;top&quot;:92.85,&quot;width&quot;:622.5}"/>
</p:tagLst>
</file>

<file path=ppt/tags/tag133.xml><?xml version="1.0" encoding="utf-8"?>
<p:tagLst xmlns:p="http://schemas.openxmlformats.org/presentationml/2006/main">
  <p:tag name="KSO_WM_DIAGRAM_VIRTUALLY_FRAME" val="{&quot;height&quot;:118.75,&quot;left&quot;:31.15,&quot;top&quot;:92.85,&quot;width&quot;:622.5}"/>
</p:tagLst>
</file>

<file path=ppt/tags/tag134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135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RESOURCE_RECORD_KEY" val="{&quot;13&quot;:[4646982]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COMMONDATA" val="eyJoZGlkIjoiN2JiMTI1N2Y5ZDk2MTViYzdjMDFjMjIwNmNhY2VlY2QifQ=="/>
  <p:tag name="KSO_WPP_MARK_KEY" val="66c46124-967d-4e3e-826b-67a902b384b6"/>
  <p:tag name="commondata" val="eyJoZGlkIjoiZjFmZWIzNDg2MmIzZjExOTIzMmViNTBmYTMwYTk0ZWYifQ=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3176</Words>
  <Application>WPS 演示</Application>
  <PresentationFormat>全屏显示(16:9)</PresentationFormat>
  <Paragraphs>224</Paragraphs>
  <Slides>24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3" baseType="lpstr">
      <vt:lpstr>Arial</vt:lpstr>
      <vt:lpstr>宋体</vt:lpstr>
      <vt:lpstr>Wingdings</vt:lpstr>
      <vt:lpstr>Calibri</vt:lpstr>
      <vt:lpstr>微软雅黑</vt:lpstr>
      <vt:lpstr>Wingdings</vt:lpstr>
      <vt:lpstr>Microsoft YaHei Bold</vt:lpstr>
      <vt:lpstr>Microsoft YaHei Regular</vt:lpstr>
      <vt:lpstr>字魂105号-简雅黑</vt:lpstr>
      <vt:lpstr>Calibri</vt:lpstr>
      <vt:lpstr>Arial Unicode MS</vt:lpstr>
      <vt:lpstr>Calibri Light</vt:lpstr>
      <vt:lpstr>黑体</vt:lpstr>
      <vt:lpstr>Office 主题</vt:lpstr>
      <vt:lpstr>1_自定义设计方案</vt:lpstr>
      <vt:lpstr>4_自定义设计方案</vt:lpstr>
      <vt:lpstr>2_自定义设计方案</vt:lpstr>
      <vt:lpstr>自定义设计方案</vt:lpstr>
      <vt:lpstr>Package</vt:lpstr>
      <vt:lpstr>PowerPoint 演示文稿</vt:lpstr>
      <vt:lpstr>PowerPoint 演示文稿</vt:lpstr>
      <vt:lpstr>PowerPoint 演示文稿</vt:lpstr>
      <vt:lpstr>PowerPoint 演示文稿</vt:lpstr>
      <vt:lpstr>     三、平台操作指南  3.1电脑网页端登录 </vt:lpstr>
      <vt:lpstr>3.2</vt:lpstr>
      <vt:lpstr>3.3 实习计划设置-设置计划</vt:lpstr>
      <vt:lpstr>PowerPoint 演示文稿</vt:lpstr>
      <vt:lpstr>3.4 实习计划设置-设置要求</vt:lpstr>
      <vt:lpstr>3.5 实习计划设置-设置项目</vt:lpstr>
      <vt:lpstr>3.5.1 实习计划设置-设置实习项目-自主项目</vt:lpstr>
      <vt:lpstr>3.5.2 实习计划设置-设置实习项目-集中项目</vt:lpstr>
      <vt:lpstr>3.5.3 实习计划设置-设置实习项目-批量导入集中项目</vt:lpstr>
      <vt:lpstr>3.6.2 实习计划设置-关联指导老师-批量关联导师</vt:lpstr>
      <vt:lpstr>PowerPoint 演示文稿</vt:lpstr>
      <vt:lpstr>3.4 查看统计报表点击左侧导航栏“统计报表”按钮 点击功能菜单中对应的报表 通过“院系/专业/班级”、“学年/学期”等筛选需要的数据 点击“自定义表格”按钮，可以选择表格显示的维度 5.  点击“批量导出”按钮，导出筛选的数据，跳转到下载中心进行下载  温馨提示：到下载中心下载时，如果表格较大，报表下载状态会显示“报表生成中”，请等待片刻即可。如长间还是显示“报表生成中”，可按键盘“F5”键，刷新网页。</vt:lpstr>
      <vt:lpstr>3.4 查看统计报表点击左侧导航栏“统计报表”按钮 点击功能菜单中对应的报表 通过“院系/专业/班级”、“学年/学期”等筛选需要的数据 点击“自定义表格”按钮，可以选择表格显示的维度 5.  点击“批量导出”按钮，导出筛选的数据，跳转到下载中心进行下载  温馨提示：到下载中心下载时，如果表格较大，报表下载状态会显示“报表生成中”，请等待片刻即可。如长时间还是显示“报表生成中”，可按键盘“F5”键，刷新网页。</vt:lpstr>
      <vt:lpstr>6.2问卷调查</vt:lpstr>
      <vt:lpstr>7、1微信小程-登录</vt:lpstr>
      <vt:lpstr>7、2 小程序-工作台</vt:lpstr>
      <vt:lpstr>7、3 小程序-大数据</vt:lpstr>
      <vt:lpstr>7、4 小程序-消息</vt:lpstr>
      <vt:lpstr>7、5 小程序-我的-客服与反馈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AAAA---梦婷</cp:lastModifiedBy>
  <cp:revision>787</cp:revision>
  <dcterms:created xsi:type="dcterms:W3CDTF">2017-01-09T09:44:00Z</dcterms:created>
  <dcterms:modified xsi:type="dcterms:W3CDTF">2025-11-21T10:27:16Z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C3D68ED4CFA64477B5A7F18E761795A3_13</vt:lpwstr>
  </property>
</Properties>
</file>